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487" r:id="rId3"/>
    <p:sldId id="488" r:id="rId4"/>
    <p:sldId id="489" r:id="rId5"/>
    <p:sldId id="490" r:id="rId6"/>
    <p:sldId id="455" r:id="rId7"/>
    <p:sldId id="456" r:id="rId8"/>
    <p:sldId id="457" r:id="rId9"/>
    <p:sldId id="458" r:id="rId10"/>
    <p:sldId id="481" r:id="rId11"/>
    <p:sldId id="475" r:id="rId12"/>
    <p:sldId id="476" r:id="rId13"/>
    <p:sldId id="482" r:id="rId14"/>
    <p:sldId id="483" r:id="rId15"/>
    <p:sldId id="477" r:id="rId16"/>
    <p:sldId id="4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A30D3-0591-4CBF-9671-509E66850B08}" v="1" dt="2023-08-02T11:06:50.609"/>
    <p1510:client id="{F7264160-B07E-43AF-ABCA-8EE6C328B445}" v="24" dt="2023-08-02T11:03:26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96" d="100"/>
          <a:sy n="96" d="100"/>
        </p:scale>
        <p:origin x="3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24DA30D3-0591-4CBF-9671-509E66850B08}"/>
    <pc:docChg chg="addSld delSld modSld">
      <pc:chgData name="Matthew Purland" userId="8d07c89cff7dd31c" providerId="LiveId" clId="{24DA30D3-0591-4CBF-9671-509E66850B08}" dt="2023-08-02T11:07:16.632" v="13" actId="20577"/>
      <pc:docMkLst>
        <pc:docMk/>
      </pc:docMkLst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63384140" sldId="27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137531294" sldId="27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43092899" sldId="27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561933909" sldId="27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47929079" sldId="28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735746721" sldId="28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006896868" sldId="28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160027595" sldId="28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638696512" sldId="28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037607485" sldId="28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211075035" sldId="28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836190936" sldId="28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824960871" sldId="28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905082908" sldId="28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478670335" sldId="29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294417033" sldId="29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147650264" sldId="29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396451128" sldId="29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097864787" sldId="29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015105964" sldId="29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409009620" sldId="29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419868689" sldId="29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171926516" sldId="29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614495355" sldId="29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508834506" sldId="30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385965119" sldId="30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277777425" sldId="30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56346827" sldId="30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279501611" sldId="30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725188016" sldId="30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49103153" sldId="30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634666009" sldId="30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70782786" sldId="30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080970815" sldId="30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150760081" sldId="31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344818566" sldId="31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483870790" sldId="31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394037100" sldId="45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629600955" sldId="45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19886106" sldId="45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673019944" sldId="45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63516482" sldId="46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210381578" sldId="46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381275041" sldId="465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653035724" sldId="466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130692044" sldId="467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826613719" sldId="468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004785511" sldId="469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429632722" sldId="470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45876181" sldId="471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950642888" sldId="472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408150147" sldId="473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3770319544" sldId="47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748998189" sldId="484"/>
        </pc:sldMkLst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2377217427" sldId="485"/>
        </pc:sldMkLst>
      </pc:sldChg>
      <pc:sldChg chg="add">
        <pc:chgData name="Matthew Purland" userId="8d07c89cff7dd31c" providerId="LiveId" clId="{24DA30D3-0591-4CBF-9671-509E66850B08}" dt="2023-08-02T11:06:50.592" v="1"/>
        <pc:sldMkLst>
          <pc:docMk/>
          <pc:sldMk cId="1051611125" sldId="486"/>
        </pc:sldMkLst>
      </pc:sldChg>
      <pc:sldChg chg="add">
        <pc:chgData name="Matthew Purland" userId="8d07c89cff7dd31c" providerId="LiveId" clId="{24DA30D3-0591-4CBF-9671-509E66850B08}" dt="2023-08-02T11:06:50.592" v="1"/>
        <pc:sldMkLst>
          <pc:docMk/>
          <pc:sldMk cId="1766089421" sldId="487"/>
        </pc:sldMkLst>
      </pc:sldChg>
      <pc:sldChg chg="add">
        <pc:chgData name="Matthew Purland" userId="8d07c89cff7dd31c" providerId="LiveId" clId="{24DA30D3-0591-4CBF-9671-509E66850B08}" dt="2023-08-02T11:06:50.592" v="1"/>
        <pc:sldMkLst>
          <pc:docMk/>
          <pc:sldMk cId="4245887190" sldId="488"/>
        </pc:sldMkLst>
      </pc:sldChg>
      <pc:sldChg chg="add">
        <pc:chgData name="Matthew Purland" userId="8d07c89cff7dd31c" providerId="LiveId" clId="{24DA30D3-0591-4CBF-9671-509E66850B08}" dt="2023-08-02T11:06:50.592" v="1"/>
        <pc:sldMkLst>
          <pc:docMk/>
          <pc:sldMk cId="576565856" sldId="489"/>
        </pc:sldMkLst>
      </pc:sldChg>
      <pc:sldChg chg="modSp add mod">
        <pc:chgData name="Matthew Purland" userId="8d07c89cff7dd31c" providerId="LiveId" clId="{24DA30D3-0591-4CBF-9671-509E66850B08}" dt="2023-08-02T11:07:16.632" v="13" actId="20577"/>
        <pc:sldMkLst>
          <pc:docMk/>
          <pc:sldMk cId="1926787005" sldId="490"/>
        </pc:sldMkLst>
        <pc:spChg chg="mod">
          <ac:chgData name="Matthew Purland" userId="8d07c89cff7dd31c" providerId="LiveId" clId="{24DA30D3-0591-4CBF-9671-509E66850B08}" dt="2023-08-02T11:07:16.632" v="13" actId="20577"/>
          <ac:spMkLst>
            <pc:docMk/>
            <pc:sldMk cId="1926787005" sldId="490"/>
            <ac:spMk id="2" creationId="{F240269D-6DED-F2E7-DFE0-1FB44C095B75}"/>
          </ac:spMkLst>
        </pc:spChg>
      </pc:sldChg>
      <pc:sldChg chg="del">
        <pc:chgData name="Matthew Purland" userId="8d07c89cff7dd31c" providerId="LiveId" clId="{24DA30D3-0591-4CBF-9671-509E66850B08}" dt="2023-08-02T11:06:12.477" v="0" actId="47"/>
        <pc:sldMkLst>
          <pc:docMk/>
          <pc:sldMk cId="1568256824" sldId="491"/>
        </pc:sldMkLst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11:03:26.927" v="833"/>
      <pc:docMkLst>
        <pc:docMk/>
      </pc:docMkLst>
      <pc:sldChg chg="modSp mod">
        <pc:chgData name="Matthew Purland" userId="8d07c89cff7dd31c" providerId="LiveId" clId="{F7264160-B07E-43AF-ABCA-8EE6C328B445}" dt="2023-08-02T09:27:43.629" v="808" actId="20577"/>
        <pc:sldMkLst>
          <pc:docMk/>
          <pc:sldMk cId="1561933909" sldId="279"/>
        </pc:sldMkLst>
        <pc:spChg chg="mod">
          <ac:chgData name="Matthew Purland" userId="8d07c89cff7dd31c" providerId="LiveId" clId="{F7264160-B07E-43AF-ABCA-8EE6C328B445}" dt="2023-08-02T09:27:43.629" v="808" actId="20577"/>
          <ac:spMkLst>
            <pc:docMk/>
            <pc:sldMk cId="1561933909" sldId="279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09.383" v="811" actId="20577"/>
        <pc:sldMkLst>
          <pc:docMk/>
          <pc:sldMk cId="247929079" sldId="280"/>
        </pc:sldMkLst>
        <pc:spChg chg="mod">
          <ac:chgData name="Matthew Purland" userId="8d07c89cff7dd31c" providerId="LiveId" clId="{F7264160-B07E-43AF-ABCA-8EE6C328B445}" dt="2023-08-02T09:27:58.927" v="810" actId="20577"/>
          <ac:spMkLst>
            <pc:docMk/>
            <pc:sldMk cId="247929079" sldId="280"/>
            <ac:spMk id="3" creationId="{C0B0DC77-D51C-DE26-4EC0-7C3582DD7C75}"/>
          </ac:spMkLst>
        </pc:spChg>
        <pc:spChg chg="mod">
          <ac:chgData name="Matthew Purland" userId="8d07c89cff7dd31c" providerId="LiveId" clId="{F7264160-B07E-43AF-ABCA-8EE6C328B445}" dt="2023-08-02T09:28:09.383" v="811" actId="20577"/>
          <ac:spMkLst>
            <pc:docMk/>
            <pc:sldMk cId="247929079" sldId="280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25.294" v="812" actId="20577"/>
        <pc:sldMkLst>
          <pc:docMk/>
          <pc:sldMk cId="1735746721" sldId="281"/>
        </pc:sldMkLst>
        <pc:spChg chg="mod">
          <ac:chgData name="Matthew Purland" userId="8d07c89cff7dd31c" providerId="LiveId" clId="{F7264160-B07E-43AF-ABCA-8EE6C328B445}" dt="2023-08-02T09:28:25.294" v="812" actId="20577"/>
          <ac:spMkLst>
            <pc:docMk/>
            <pc:sldMk cId="1735746721" sldId="281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47.306" v="813" actId="20577"/>
        <pc:sldMkLst>
          <pc:docMk/>
          <pc:sldMk cId="4006896868" sldId="282"/>
        </pc:sldMkLst>
        <pc:spChg chg="mod">
          <ac:chgData name="Matthew Purland" userId="8d07c89cff7dd31c" providerId="LiveId" clId="{F7264160-B07E-43AF-ABCA-8EE6C328B445}" dt="2023-08-02T09:28:47.306" v="813" actId="20577"/>
          <ac:spMkLst>
            <pc:docMk/>
            <pc:sldMk cId="4006896868" sldId="282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delSp mod">
        <pc:chgData name="Matthew Purland" userId="8d07c89cff7dd31c" providerId="LiveId" clId="{F7264160-B07E-43AF-ABCA-8EE6C328B445}" dt="2023-08-02T11:02:10.129" v="832" actId="478"/>
        <pc:sldMkLst>
          <pc:docMk/>
          <pc:sldMk cId="1150760081" sldId="310"/>
        </pc:sldMkLst>
        <pc:spChg chg="del">
          <ac:chgData name="Matthew Purland" userId="8d07c89cff7dd31c" providerId="LiveId" clId="{F7264160-B07E-43AF-ABCA-8EE6C328B445}" dt="2023-08-02T11:02:10.129" v="832" actId="478"/>
          <ac:spMkLst>
            <pc:docMk/>
            <pc:sldMk cId="1150760081" sldId="310"/>
            <ac:spMk id="7" creationId="{C1C20698-F6CE-80BD-BD68-3D16061E5B15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8-02T09:48:16.411" v="829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8-02T09:48:16.411" v="829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8-02T11:01:06.137" v="831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8-02T11:01:06.137" v="831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  <pc:sldChg chg="add">
        <pc:chgData name="Matthew Purland" userId="8d07c89cff7dd31c" providerId="LiveId" clId="{F7264160-B07E-43AF-ABCA-8EE6C328B445}" dt="2023-08-02T11:03:26.927" v="833"/>
        <pc:sldMkLst>
          <pc:docMk/>
          <pc:sldMk cId="1568256824" sldId="491"/>
        </pc:sldMkLst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hard consonant sound  t  is removed, and  k  is separated from the  a. Leaving these consonants in place as written </a:t>
            </a:r>
            <a:r>
              <a:rPr lang="en-GB" dirty="0">
                <a:solidFill>
                  <a:srgbClr val="FF0000"/>
                </a:solidFill>
              </a:rPr>
              <a:t>distracts</a:t>
            </a:r>
            <a:r>
              <a:rPr lang="en-GB" dirty="0"/>
              <a:t> from the vowel sound  a. The sound spine is: schwa,  a, schwa,  iy.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	                                           a                    iy</a:t>
            </a:r>
          </a:p>
          <a:p>
            <a:pPr marL="0" indent="0" algn="ctr">
              <a:buNone/>
            </a:pPr>
            <a:r>
              <a:rPr lang="en-GB" dirty="0"/>
              <a:t>The f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cts were cl</a:t>
            </a:r>
            <a:r>
              <a:rPr lang="en-GB" dirty="0">
                <a:solidFill>
                  <a:srgbClr val="FF0000"/>
                </a:solidFill>
              </a:rPr>
              <a:t>ear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73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may understand the sentence simply </a:t>
            </a:r>
            <a:r>
              <a:rPr lang="en-GB" dirty="0">
                <a:solidFill>
                  <a:srgbClr val="FF0000"/>
                </a:solidFill>
              </a:rPr>
              <a:t>from these vowel sounds plus the context</a:t>
            </a:r>
            <a:r>
              <a:rPr lang="en-GB" dirty="0"/>
              <a:t>. The consonant sounds are not superfluous to the meaning, but they are </a:t>
            </a:r>
            <a:r>
              <a:rPr lang="en-GB" i="1" dirty="0"/>
              <a:t>far less important </a:t>
            </a:r>
            <a:r>
              <a:rPr lang="en-GB" dirty="0"/>
              <a:t>than the vowel sounds.</a:t>
            </a:r>
          </a:p>
        </p:txBody>
      </p:sp>
    </p:spTree>
    <p:extLst>
      <p:ext uri="{BB962C8B-B14F-4D97-AF65-F5344CB8AC3E}">
        <p14:creationId xmlns:p14="http://schemas.microsoft.com/office/powerpoint/2010/main" val="297917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Surrounding  a  with consonant sounds </a:t>
            </a:r>
            <a:r>
              <a:rPr lang="en-GB" dirty="0">
                <a:solidFill>
                  <a:srgbClr val="FF0000"/>
                </a:solidFill>
              </a:rPr>
              <a:t>distracts</a:t>
            </a:r>
            <a:r>
              <a:rPr lang="en-GB" dirty="0"/>
              <a:t> us from the                all-important  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gets lost in between various hard consonant sounds: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CTSWERE</a:t>
            </a:r>
          </a:p>
        </p:txBody>
      </p:sp>
    </p:spTree>
    <p:extLst>
      <p:ext uri="{BB962C8B-B14F-4D97-AF65-F5344CB8AC3E}">
        <p14:creationId xmlns:p14="http://schemas.microsoft.com/office/powerpoint/2010/main" val="248034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 a  needs to have space to sing out loudly in the </a:t>
            </a:r>
            <a:r>
              <a:rPr lang="en-GB" dirty="0">
                <a:solidFill>
                  <a:srgbClr val="FF0000"/>
                </a:solidFill>
              </a:rPr>
              <a:t>sound spine </a:t>
            </a:r>
            <a:r>
              <a:rPr lang="en-GB" dirty="0"/>
              <a:t>like a bright bell: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  </a:t>
            </a:r>
            <a:r>
              <a:rPr lang="en-GB" sz="4000" dirty="0">
                <a:solidFill>
                  <a:srgbClr val="FF0000"/>
                </a:solidFill>
              </a:rPr>
              <a:t>A</a:t>
            </a:r>
            <a:r>
              <a:rPr lang="en-GB" dirty="0"/>
              <a:t>  </a:t>
            </a:r>
            <a:r>
              <a:rPr lang="en-GB" dirty="0" err="1"/>
              <a:t>ksw</a:t>
            </a:r>
            <a:r>
              <a:rPr lang="en-GB" dirty="0"/>
              <a:t>		 The facts were clear. / th Fa </a:t>
            </a:r>
            <a:r>
              <a:rPr lang="en-GB" dirty="0" err="1"/>
              <a:t>ksw</a:t>
            </a:r>
            <a:r>
              <a:rPr lang="en-GB" dirty="0"/>
              <a:t> </a:t>
            </a:r>
            <a:r>
              <a:rPr lang="en-GB" dirty="0" err="1"/>
              <a:t>Kliy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970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 imagine how it would sound if </a:t>
            </a:r>
            <a:r>
              <a:rPr lang="en-GB" i="1" dirty="0"/>
              <a:t>every</a:t>
            </a:r>
            <a:r>
              <a:rPr lang="en-GB" dirty="0"/>
              <a:t> stressed vowel sound that you said got </a:t>
            </a:r>
            <a:r>
              <a:rPr lang="en-GB" dirty="0">
                <a:solidFill>
                  <a:srgbClr val="FF0000"/>
                </a:solidFill>
              </a:rPr>
              <a:t>lost</a:t>
            </a:r>
            <a:r>
              <a:rPr lang="en-GB" dirty="0"/>
              <a:t> between the unnecessary </a:t>
            </a:r>
            <a:r>
              <a:rPr lang="en-GB" dirty="0">
                <a:solidFill>
                  <a:srgbClr val="FF0000"/>
                </a:solidFill>
              </a:rPr>
              <a:t>clutter</a:t>
            </a:r>
            <a:r>
              <a:rPr lang="en-GB" dirty="0"/>
              <a:t> of hard to pronounce consonant sounds: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DISASTER!</a:t>
            </a:r>
          </a:p>
        </p:txBody>
      </p:sp>
    </p:spTree>
    <p:extLst>
      <p:ext uri="{BB962C8B-B14F-4D97-AF65-F5344CB8AC3E}">
        <p14:creationId xmlns:p14="http://schemas.microsoft.com/office/powerpoint/2010/main" val="64724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 not underestimate what lengths we will go to in order to get to the </a:t>
            </a:r>
            <a:r>
              <a:rPr lang="en-GB" dirty="0">
                <a:solidFill>
                  <a:srgbClr val="FF0000"/>
                </a:solidFill>
              </a:rPr>
              <a:t>vowel sound </a:t>
            </a:r>
            <a:r>
              <a:rPr lang="en-GB" dirty="0"/>
              <a:t>or </a:t>
            </a:r>
            <a:r>
              <a:rPr lang="en-GB" dirty="0">
                <a:solidFill>
                  <a:srgbClr val="FF0000"/>
                </a:solidFill>
              </a:rPr>
              <a:t>friendly consonant sound </a:t>
            </a:r>
            <a:r>
              <a:rPr lang="en-GB" dirty="0"/>
              <a:t>that we need in order to make a </a:t>
            </a: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 connection</a:t>
            </a:r>
            <a:r>
              <a:rPr lang="en-GB" dirty="0"/>
              <a:t>. That is what this course is all about.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that consonant sounds are </a:t>
            </a:r>
            <a:r>
              <a:rPr lang="en-GB" dirty="0">
                <a:solidFill>
                  <a:srgbClr val="FF0000"/>
                </a:solidFill>
              </a:rPr>
              <a:t>expendable</a:t>
            </a:r>
            <a:r>
              <a:rPr lang="en-GB" dirty="0"/>
              <a:t>! They can be merged, squashed, reduced, and deleted in order to make the </a:t>
            </a:r>
            <a:r>
              <a:rPr lang="en-GB" dirty="0">
                <a:solidFill>
                  <a:srgbClr val="FF0000"/>
                </a:solidFill>
              </a:rPr>
              <a:t>sound spine </a:t>
            </a:r>
            <a:r>
              <a:rPr lang="en-GB" dirty="0"/>
              <a:t>heard.</a:t>
            </a:r>
          </a:p>
        </p:txBody>
      </p:sp>
    </p:spTree>
    <p:extLst>
      <p:ext uri="{BB962C8B-B14F-4D97-AF65-F5344CB8AC3E}">
        <p14:creationId xmlns:p14="http://schemas.microsoft.com/office/powerpoint/2010/main" val="3336785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clear correct </a:t>
            </a:r>
            <a:r>
              <a:rPr lang="en-GB" dirty="0">
                <a:solidFill>
                  <a:srgbClr val="FF0000"/>
                </a:solidFill>
              </a:rPr>
              <a:t>sound spine </a:t>
            </a:r>
            <a:r>
              <a:rPr lang="en-GB" dirty="0"/>
              <a:t>is the most important part of speaking English, because without it your message could be </a:t>
            </a:r>
            <a:r>
              <a:rPr lang="en-GB" dirty="0">
                <a:solidFill>
                  <a:srgbClr val="FF0000"/>
                </a:solidFill>
              </a:rPr>
              <a:t>lost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So, learn how to </a:t>
            </a:r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consonant sounds, while </a:t>
            </a:r>
            <a:r>
              <a:rPr lang="en-GB" dirty="0">
                <a:solidFill>
                  <a:srgbClr val="FF0000"/>
                </a:solidFill>
              </a:rPr>
              <a:t>emphasising the sound spine</a:t>
            </a:r>
            <a:r>
              <a:rPr lang="en-GB" dirty="0"/>
              <a:t>, and you will speak English more like a native speaker!</a:t>
            </a:r>
          </a:p>
        </p:txBody>
      </p:sp>
    </p:spTree>
    <p:extLst>
      <p:ext uri="{BB962C8B-B14F-4D97-AF65-F5344CB8AC3E}">
        <p14:creationId xmlns:p14="http://schemas.microsoft.com/office/powerpoint/2010/main" val="360309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8.8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Conclusion: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it comes to </a:t>
            </a:r>
            <a:r>
              <a:rPr lang="en-GB" dirty="0">
                <a:solidFill>
                  <a:srgbClr val="FF0000"/>
                </a:solidFill>
              </a:rPr>
              <a:t>multiple actions</a:t>
            </a:r>
            <a:r>
              <a:rPr lang="en-GB" dirty="0"/>
              <a:t>, we must follow the conventions established by this course: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 (most of the actions)</a:t>
            </a:r>
          </a:p>
          <a:p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 t,  d,  h, and duplicate sounds when necessary</a:t>
            </a:r>
          </a:p>
          <a:p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 w,  y, and  r  in VV connections when necessary</a:t>
            </a:r>
          </a:p>
          <a:p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glottal stops. We add a glottal stop when  t  is deleted next to a vowel sound or friendly consonant sound; in other words, when we can no longer move forward or delete another sound</a:t>
            </a:r>
          </a:p>
          <a:p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voiced consonant sounds to unvoiced (when necessary)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8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is nothing else. </a:t>
            </a:r>
            <a:r>
              <a:rPr lang="en-GB" dirty="0"/>
              <a:t>That is what we do. We are </a:t>
            </a:r>
            <a:r>
              <a:rPr lang="en-GB" dirty="0">
                <a:solidFill>
                  <a:srgbClr val="FF0000"/>
                </a:solidFill>
              </a:rPr>
              <a:t>ruthless</a:t>
            </a:r>
            <a:r>
              <a:rPr lang="en-GB" dirty="0"/>
              <a:t> with consonant sounds. We delete them and move them forward to get to the next vowel or friendly consonant sound. Let’s go back to our original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‘facts were’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1. mf  z			fac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z</a:t>
            </a:r>
            <a:r>
              <a:rPr lang="en-GB" dirty="0" err="1"/>
              <a:t>were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2. z  changes to  s		fac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were</a:t>
            </a:r>
          </a:p>
          <a:p>
            <a:pPr marL="0" indent="0">
              <a:buNone/>
            </a:pPr>
            <a:r>
              <a:rPr lang="en-GB" dirty="0"/>
              <a:t>	3. delete  t  in CC		fa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were</a:t>
            </a:r>
          </a:p>
          <a:p>
            <a:pPr marL="0" indent="0">
              <a:buNone/>
            </a:pPr>
            <a:r>
              <a:rPr lang="en-GB" dirty="0"/>
              <a:t>	4. mf  k			f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swere</a:t>
            </a:r>
          </a:p>
        </p:txBody>
      </p:sp>
    </p:spTree>
    <p:extLst>
      <p:ext uri="{BB962C8B-B14F-4D97-AF65-F5344CB8AC3E}">
        <p14:creationId xmlns:p14="http://schemas.microsoft.com/office/powerpoint/2010/main" val="108707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Don’t forget that the word ‘were’ is reduced to its </a:t>
            </a:r>
            <a:r>
              <a:rPr lang="en-GB" dirty="0">
                <a:solidFill>
                  <a:srgbClr val="FF0000"/>
                </a:solidFill>
              </a:rPr>
              <a:t>weak form</a:t>
            </a:r>
            <a:r>
              <a:rPr lang="en-GB" dirty="0"/>
              <a:t>:  w, with an </a:t>
            </a:r>
            <a:r>
              <a:rPr lang="en-GB" dirty="0">
                <a:solidFill>
                  <a:srgbClr val="FF0000"/>
                </a:solidFill>
              </a:rPr>
              <a:t>embedded schwa sound</a:t>
            </a:r>
            <a:r>
              <a:rPr lang="en-GB" dirty="0"/>
              <a:t>. So, the phrase sounds like this: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Fa </a:t>
            </a:r>
            <a:r>
              <a:rPr lang="en-GB" dirty="0" err="1"/>
              <a:t>ksw</a:t>
            </a:r>
            <a:r>
              <a:rPr lang="en-GB" dirty="0"/>
              <a:t>		The facts were clear. / th Fa </a:t>
            </a:r>
            <a:r>
              <a:rPr lang="en-GB" dirty="0" err="1"/>
              <a:t>ksw</a:t>
            </a:r>
            <a:r>
              <a:rPr lang="en-GB" dirty="0"/>
              <a:t> </a:t>
            </a:r>
            <a:r>
              <a:rPr lang="en-GB" dirty="0" err="1"/>
              <a:t>Kliy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26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does not look like English, and perhaps it does not sound like English to you, but that is how we pronounce it. The  a  of ‘facts’ is emphasised, isolated from the subsequent consonant sounds.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vowel sound  a  is now clearer to the listener. It is a valuable part of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   	                                           a                    iy</a:t>
            </a:r>
          </a:p>
          <a:p>
            <a:pPr marL="0" indent="0" algn="ctr">
              <a:buNone/>
            </a:pPr>
            <a:r>
              <a:rPr lang="en-GB" dirty="0"/>
              <a:t>The facts were clear.</a:t>
            </a:r>
          </a:p>
        </p:txBody>
      </p:sp>
    </p:spTree>
    <p:extLst>
      <p:ext uri="{BB962C8B-B14F-4D97-AF65-F5344CB8AC3E}">
        <p14:creationId xmlns:p14="http://schemas.microsoft.com/office/powerpoint/2010/main" val="731766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5068</TotalTime>
  <Words>651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2023-08-02T11:07:19Z</dcterms:modified>
</cp:coreProperties>
</file>