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2" r:id="rId2"/>
    <p:sldId id="463" r:id="rId3"/>
    <p:sldId id="464" r:id="rId4"/>
    <p:sldId id="465" r:id="rId5"/>
    <p:sldId id="466" r:id="rId6"/>
    <p:sldId id="438" r:id="rId7"/>
    <p:sldId id="439" r:id="rId8"/>
    <p:sldId id="440" r:id="rId9"/>
    <p:sldId id="442" r:id="rId10"/>
    <p:sldId id="443" r:id="rId11"/>
    <p:sldId id="444" r:id="rId12"/>
    <p:sldId id="445" r:id="rId13"/>
    <p:sldId id="459" r:id="rId14"/>
    <p:sldId id="460" r:id="rId15"/>
    <p:sldId id="461" r:id="rId16"/>
    <p:sldId id="44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222A1-20E1-4F99-8944-8D6FFBD6F152}" v="1" dt="2023-08-02T08:30:16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>
      <p:cViewPr varScale="1">
        <p:scale>
          <a:sx n="96" d="100"/>
          <a:sy n="96" d="100"/>
        </p:scale>
        <p:origin x="57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9222A1-20E1-4F99-8944-8D6FFBD6F152}"/>
    <pc:docChg chg="addSld delSld modSld">
      <pc:chgData name="Matthew Purland" userId="8d07c89cff7dd31c" providerId="LiveId" clId="{2A9222A1-20E1-4F99-8944-8D6FFBD6F152}" dt="2023-08-02T08:45:44.910" v="37" actId="20577"/>
      <pc:docMkLst>
        <pc:docMk/>
      </pc:docMkLst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930346199" sldId="269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830278751" sldId="270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327224142" sldId="27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976783739" sldId="27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96254353" sldId="27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435498292" sldId="274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720723882" sldId="275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963384140" sldId="276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137531294" sldId="277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743092899" sldId="27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561933909" sldId="279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47929079" sldId="280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735746721" sldId="28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006896868" sldId="28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160027595" sldId="28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638696512" sldId="284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037607485" sldId="285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211075035" sldId="286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836190936" sldId="287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824960871" sldId="28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905082908" sldId="289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478670335" sldId="290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294417033" sldId="29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147650264" sldId="29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396451128" sldId="29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097864787" sldId="294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015105964" sldId="295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409009620" sldId="296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419868689" sldId="297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171926516" sldId="29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614495355" sldId="299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508834506" sldId="300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385965119" sldId="30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277777425" sldId="30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956346827" sldId="30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279501611" sldId="304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725188016" sldId="305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49103153" sldId="306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634666009" sldId="307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970782786" sldId="30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080970815" sldId="309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150760081" sldId="310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344818566" sldId="31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483870790" sldId="312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1689419326" sldId="428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3238909755" sldId="429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3047325549" sldId="430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4183098030" sldId="431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1818733945" sldId="432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1264463471" sldId="433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3811595278" sldId="434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3916596700" sldId="435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3305078308" sldId="436"/>
        </pc:sldMkLst>
      </pc:sldChg>
      <pc:sldChg chg="del">
        <pc:chgData name="Matthew Purland" userId="8d07c89cff7dd31c" providerId="LiveId" clId="{2A9222A1-20E1-4F99-8944-8D6FFBD6F152}" dt="2023-08-02T08:28:16.299" v="1" actId="47"/>
        <pc:sldMkLst>
          <pc:docMk/>
          <pc:sldMk cId="1721586727" sldId="437"/>
        </pc:sldMkLst>
      </pc:sldChg>
      <pc:sldChg chg="del">
        <pc:chgData name="Matthew Purland" userId="8d07c89cff7dd31c" providerId="LiveId" clId="{2A9222A1-20E1-4F99-8944-8D6FFBD6F152}" dt="2023-08-02T08:28:00.904" v="0" actId="47"/>
        <pc:sldMkLst>
          <pc:docMk/>
          <pc:sldMk cId="1133031334" sldId="441"/>
        </pc:sldMkLst>
      </pc:sldChg>
      <pc:sldChg chg="modSp mod">
        <pc:chgData name="Matthew Purland" userId="8d07c89cff7dd31c" providerId="LiveId" clId="{2A9222A1-20E1-4F99-8944-8D6FFBD6F152}" dt="2023-08-02T08:45:44.910" v="37" actId="20577"/>
        <pc:sldMkLst>
          <pc:docMk/>
          <pc:sldMk cId="3340698924" sldId="446"/>
        </pc:sldMkLst>
        <pc:spChg chg="mod">
          <ac:chgData name="Matthew Purland" userId="8d07c89cff7dd31c" providerId="LiveId" clId="{2A9222A1-20E1-4F99-8944-8D6FFBD6F152}" dt="2023-08-02T08:45:44.910" v="37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748887866" sldId="44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767509270" sldId="449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430379312" sldId="450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394037100" sldId="45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629600955" sldId="45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19886106" sldId="45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673019944" sldId="454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788887864" sldId="455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087075806" sldId="456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970266820" sldId="457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731766195" sldId="458"/>
        </pc:sldMkLst>
      </pc:sldChg>
      <pc:sldChg chg="modSp mod">
        <pc:chgData name="Matthew Purland" userId="8d07c89cff7dd31c" providerId="LiveId" clId="{2A9222A1-20E1-4F99-8944-8D6FFBD6F152}" dt="2023-08-02T08:39:42.162" v="31" actId="20577"/>
        <pc:sldMkLst>
          <pc:docMk/>
          <pc:sldMk cId="3998620969" sldId="460"/>
        </pc:sldMkLst>
        <pc:spChg chg="mod">
          <ac:chgData name="Matthew Purland" userId="8d07c89cff7dd31c" providerId="LiveId" clId="{2A9222A1-20E1-4F99-8944-8D6FFBD6F152}" dt="2023-08-02T08:39:42.162" v="31" actId="20577"/>
          <ac:spMkLst>
            <pc:docMk/>
            <pc:sldMk cId="3998620969" sldId="46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A9222A1-20E1-4F99-8944-8D6FFBD6F152}" dt="2023-08-02T08:43:34.411" v="32" actId="6549"/>
        <pc:sldMkLst>
          <pc:docMk/>
          <pc:sldMk cId="2044962195" sldId="461"/>
        </pc:sldMkLst>
        <pc:spChg chg="mod">
          <ac:chgData name="Matthew Purland" userId="8d07c89cff7dd31c" providerId="LiveId" clId="{2A9222A1-20E1-4F99-8944-8D6FFBD6F152}" dt="2023-08-02T08:43:34.411" v="32" actId="6549"/>
          <ac:spMkLst>
            <pc:docMk/>
            <pc:sldMk cId="2044962195" sldId="461"/>
            <ac:spMk id="3" creationId="{E352E269-F028-A26B-A8CF-EA1FC264DC9E}"/>
          </ac:spMkLst>
        </pc:spChg>
      </pc:sldChg>
      <pc:sldChg chg="add">
        <pc:chgData name="Matthew Purland" userId="8d07c89cff7dd31c" providerId="LiveId" clId="{2A9222A1-20E1-4F99-8944-8D6FFBD6F152}" dt="2023-08-02T08:30:16.923" v="3"/>
        <pc:sldMkLst>
          <pc:docMk/>
          <pc:sldMk cId="1051611125" sldId="46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123483967" sldId="46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163516482" sldId="463"/>
        </pc:sldMkLst>
      </pc:sldChg>
      <pc:sldChg chg="add">
        <pc:chgData name="Matthew Purland" userId="8d07c89cff7dd31c" providerId="LiveId" clId="{2A9222A1-20E1-4F99-8944-8D6FFBD6F152}" dt="2023-08-02T08:30:16.923" v="3"/>
        <pc:sldMkLst>
          <pc:docMk/>
          <pc:sldMk cId="1766089421" sldId="46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210381578" sldId="464"/>
        </pc:sldMkLst>
      </pc:sldChg>
      <pc:sldChg chg="add">
        <pc:chgData name="Matthew Purland" userId="8d07c89cff7dd31c" providerId="LiveId" clId="{2A9222A1-20E1-4F99-8944-8D6FFBD6F152}" dt="2023-08-02T08:30:16.923" v="3"/>
        <pc:sldMkLst>
          <pc:docMk/>
          <pc:sldMk cId="4245887190" sldId="464"/>
        </pc:sldMkLst>
      </pc:sldChg>
      <pc:sldChg chg="add">
        <pc:chgData name="Matthew Purland" userId="8d07c89cff7dd31c" providerId="LiveId" clId="{2A9222A1-20E1-4F99-8944-8D6FFBD6F152}" dt="2023-08-02T08:30:16.923" v="3"/>
        <pc:sldMkLst>
          <pc:docMk/>
          <pc:sldMk cId="576565856" sldId="465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381275041" sldId="465"/>
        </pc:sldMkLst>
      </pc:sldChg>
      <pc:sldChg chg="modSp add mod">
        <pc:chgData name="Matthew Purland" userId="8d07c89cff7dd31c" providerId="LiveId" clId="{2A9222A1-20E1-4F99-8944-8D6FFBD6F152}" dt="2023-08-02T08:30:42.967" v="26" actId="20577"/>
        <pc:sldMkLst>
          <pc:docMk/>
          <pc:sldMk cId="1926787005" sldId="466"/>
        </pc:sldMkLst>
        <pc:spChg chg="mod">
          <ac:chgData name="Matthew Purland" userId="8d07c89cff7dd31c" providerId="LiveId" clId="{2A9222A1-20E1-4F99-8944-8D6FFBD6F152}" dt="2023-08-02T08:30:42.967" v="26" actId="20577"/>
          <ac:spMkLst>
            <pc:docMk/>
            <pc:sldMk cId="1926787005" sldId="466"/>
            <ac:spMk id="2" creationId="{F240269D-6DED-F2E7-DFE0-1FB44C095B75}"/>
          </ac:spMkLst>
        </pc:spChg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653035724" sldId="466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130692044" sldId="467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826613719" sldId="46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004785511" sldId="469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429632722" sldId="470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745876181" sldId="47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950642888" sldId="47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08150147" sldId="47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770319544" sldId="474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979175798" sldId="475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480340144" sldId="476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336785996" sldId="477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3603097218" sldId="478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992731388" sldId="481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4039702953" sldId="482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647249276" sldId="483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748998189" sldId="484"/>
        </pc:sldMkLst>
      </pc:sldChg>
      <pc:sldChg chg="del">
        <pc:chgData name="Matthew Purland" userId="8d07c89cff7dd31c" providerId="LiveId" clId="{2A9222A1-20E1-4F99-8944-8D6FFBD6F152}" dt="2023-08-02T08:29:51.275" v="2" actId="47"/>
        <pc:sldMkLst>
          <pc:docMk/>
          <pc:sldMk cId="2377217427" sldId="485"/>
        </pc:sldMkLst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07:53:17.611" v="800" actId="20577"/>
      <pc:docMkLst>
        <pc:docMk/>
      </pc:docMkLst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09:23:23.056" v="279" actId="962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7-27T09:17:08.287" v="272" actId="313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7-27T10:47:32.287" v="564" actId="20577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7-27T10:47:32.287" v="564" actId="20577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7-27T10:17:20.681" v="474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7-27T10:17:20.681" v="474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7-27T10:52:57.806" v="575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7-27T10:52:57.806" v="575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With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we will look at three different situations: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blends </a:t>
            </a:r>
            <a:r>
              <a:rPr lang="en-GB" dirty="0">
                <a:solidFill>
                  <a:srgbClr val="FF0000"/>
                </a:solidFill>
              </a:rPr>
              <a:t>with</a:t>
            </a:r>
            <a:r>
              <a:rPr lang="en-GB" dirty="0"/>
              <a:t> a friendly consonant sound – with and without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blends </a:t>
            </a:r>
            <a:r>
              <a:rPr lang="en-GB" dirty="0">
                <a:solidFill>
                  <a:srgbClr val="FF0000"/>
                </a:solidFill>
              </a:rPr>
              <a:t>without</a:t>
            </a:r>
            <a:r>
              <a:rPr lang="en-GB" dirty="0"/>
              <a:t> a friendly consonant sound – with and without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blends caused by </a:t>
            </a:r>
            <a:r>
              <a:rPr lang="en-GB" dirty="0">
                <a:solidFill>
                  <a:srgbClr val="FF0000"/>
                </a:solidFill>
              </a:rPr>
              <a:t>regular verbs </a:t>
            </a:r>
            <a:r>
              <a:rPr lang="en-GB" dirty="0"/>
              <a:t>ending in </a:t>
            </a:r>
            <a:r>
              <a:rPr lang="en-GB" dirty="0">
                <a:solidFill>
                  <a:srgbClr val="FF0000"/>
                </a:solidFill>
              </a:rPr>
              <a:t>‘-ed’</a:t>
            </a:r>
          </a:p>
        </p:txBody>
      </p:sp>
    </p:spTree>
    <p:extLst>
      <p:ext uri="{BB962C8B-B14F-4D97-AF65-F5344CB8AC3E}">
        <p14:creationId xmlns:p14="http://schemas.microsoft.com/office/powerpoint/2010/main" val="71574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let’s back up a bit and start with </a:t>
            </a:r>
            <a:r>
              <a:rPr lang="en-GB" dirty="0">
                <a:solidFill>
                  <a:srgbClr val="FF0000"/>
                </a:solidFill>
              </a:rPr>
              <a:t>sound connections </a:t>
            </a:r>
            <a:r>
              <a:rPr lang="en-GB" dirty="0"/>
              <a:t>which don’t need </a:t>
            </a:r>
            <a:r>
              <a:rPr lang="en-GB" i="1" dirty="0"/>
              <a:t>any</a:t>
            </a:r>
            <a:r>
              <a:rPr lang="en-GB" dirty="0"/>
              <a:t> actions.</a:t>
            </a:r>
          </a:p>
        </p:txBody>
      </p:sp>
    </p:spTree>
    <p:extLst>
      <p:ext uri="{BB962C8B-B14F-4D97-AF65-F5344CB8AC3E}">
        <p14:creationId xmlns:p14="http://schemas.microsoft.com/office/powerpoint/2010/main" val="250800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0 Actions: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VC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friendly connections </a:t>
            </a:r>
            <a:r>
              <a:rPr lang="en-GB" dirty="0"/>
              <a:t>are already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– no action required!</a:t>
            </a:r>
          </a:p>
        </p:txBody>
      </p:sp>
    </p:spTree>
    <p:extLst>
      <p:ext uri="{BB962C8B-B14F-4D97-AF65-F5344CB8AC3E}">
        <p14:creationId xmlns:p14="http://schemas.microsoft.com/office/powerpoint/2010/main" val="349474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1 Action:</a:t>
            </a:r>
          </a:p>
          <a:p>
            <a:pPr marL="0" indent="0">
              <a:buNone/>
            </a:pPr>
            <a:r>
              <a:rPr lang="en-GB" dirty="0"/>
              <a:t>These are the actions we mentioned above: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are single actions and form most of the actions that we do in connected speech.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 descr="A picture containing text, screenshot, font">
            <a:extLst>
              <a:ext uri="{FF2B5EF4-FFF2-40B4-BE49-F238E27FC236}">
                <a16:creationId xmlns:a16="http://schemas.microsoft.com/office/drawing/2014/main" id="{4B096249-3772-F255-0DDA-C38F2C347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2813228"/>
            <a:ext cx="996696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3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2+ Actions:</a:t>
            </a:r>
          </a:p>
          <a:p>
            <a:pPr marL="0" indent="0">
              <a:buNone/>
            </a:pPr>
            <a:r>
              <a:rPr lang="en-GB" dirty="0"/>
              <a:t>These are actions that we have studied in Lessons 3-7. They are not based on </a:t>
            </a:r>
            <a:r>
              <a:rPr lang="en-GB" dirty="0">
                <a:solidFill>
                  <a:srgbClr val="FF0000"/>
                </a:solidFill>
              </a:rPr>
              <a:t>blend + ‘s’</a:t>
            </a:r>
            <a:r>
              <a:rPr lang="en-GB" dirty="0"/>
              <a:t>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black text on a white background">
            <a:extLst>
              <a:ext uri="{FF2B5EF4-FFF2-40B4-BE49-F238E27FC236}">
                <a16:creationId xmlns:a16="http://schemas.microsoft.com/office/drawing/2014/main" id="{61C8C381-184D-979C-2E86-2A78C206A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" y="2076061"/>
            <a:ext cx="1130046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20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we are dealing with mainly </a:t>
            </a:r>
            <a:r>
              <a:rPr lang="en-GB" dirty="0">
                <a:solidFill>
                  <a:srgbClr val="FF0000"/>
                </a:solidFill>
              </a:rPr>
              <a:t>unvoiced</a:t>
            </a:r>
            <a:r>
              <a:rPr lang="en-GB" dirty="0"/>
              <a:t> consonant sounds –      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  – which </a:t>
            </a:r>
            <a:r>
              <a:rPr lang="en-GB" dirty="0">
                <a:solidFill>
                  <a:srgbClr val="FF0000"/>
                </a:solidFill>
              </a:rPr>
              <a:t>move forward </a:t>
            </a:r>
            <a:r>
              <a:rPr lang="en-GB" dirty="0"/>
              <a:t>without changing.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 consonant sounds change to unvoiced in CC connections. For example,  </a:t>
            </a:r>
            <a:r>
              <a:rPr lang="en-GB" dirty="0">
                <a:solidFill>
                  <a:srgbClr val="FF0000"/>
                </a:solidFill>
              </a:rPr>
              <a:t>v</a:t>
            </a:r>
            <a:r>
              <a:rPr lang="en-GB" dirty="0"/>
              <a:t>  changes to  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  in the phrase ‘ha</a:t>
            </a:r>
            <a:r>
              <a:rPr lang="en-GB" dirty="0">
                <a:solidFill>
                  <a:srgbClr val="FF0000"/>
                </a:solidFill>
              </a:rPr>
              <a:t>ve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ome’:  h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/>
              <a:t>some, and  z  changes to  s  in ‘like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em’:  </a:t>
            </a:r>
            <a:r>
              <a:rPr lang="en-GB" dirty="0" err="1"/>
              <a:t>l</a:t>
            </a:r>
            <a:r>
              <a:rPr lang="en-GB" dirty="0" err="1">
                <a:solidFill>
                  <a:srgbClr val="00B050"/>
                </a:solidFill>
              </a:rPr>
              <a:t>ai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k</a:t>
            </a:r>
            <a:r>
              <a:rPr lang="en-GB" dirty="0" err="1"/>
              <a:t>sthm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962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/>
              <a:t>Note also that </a:t>
            </a:r>
            <a:r>
              <a:rPr lang="en-GB" dirty="0"/>
              <a:t>the actions we use are the same as always. We follow the patterns as discussed in previous lessons:</a:t>
            </a:r>
          </a:p>
          <a:p>
            <a:r>
              <a:rPr lang="en-GB" dirty="0">
                <a:solidFill>
                  <a:srgbClr val="FF0000"/>
                </a:solidFill>
              </a:rPr>
              <a:t>move forward</a:t>
            </a:r>
            <a:r>
              <a:rPr lang="en-GB" dirty="0"/>
              <a:t> (most of the actions)</a:t>
            </a:r>
          </a:p>
          <a:p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  t,  d,  h, and duplicate sounds when necessary</a:t>
            </a:r>
          </a:p>
          <a:p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 w,  y, and  r  in VV connections when necessary</a:t>
            </a:r>
          </a:p>
          <a:p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glottal stops. We add a glottal stop when  t  is deleted next to a vowel sound or friendly consonant sound; in other words, when we can no longer move forward or delete another consonant sound</a:t>
            </a:r>
          </a:p>
          <a:p>
            <a:r>
              <a:rPr lang="en-GB" dirty="0">
                <a:solidFill>
                  <a:srgbClr val="FF0000"/>
                </a:solidFill>
              </a:rPr>
              <a:t>change</a:t>
            </a:r>
            <a:r>
              <a:rPr lang="en-GB" dirty="0"/>
              <a:t> voiced consonant sounds to unvoiced (when necessary)</a:t>
            </a:r>
          </a:p>
        </p:txBody>
      </p:sp>
    </p:spTree>
    <p:extLst>
      <p:ext uri="{BB962C8B-B14F-4D97-AF65-F5344CB8AC3E}">
        <p14:creationId xmlns:p14="http://schemas.microsoft.com/office/powerpoint/2010/main" val="334069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8.2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Why multiple actions?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Why do we need </a:t>
            </a:r>
            <a:r>
              <a:rPr lang="en-GB" dirty="0">
                <a:solidFill>
                  <a:srgbClr val="FF0000"/>
                </a:solidFill>
              </a:rPr>
              <a:t>multiple actions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problem which forces us to use multiple actions is simple: </a:t>
            </a:r>
            <a:r>
              <a:rPr lang="en-GB" dirty="0">
                <a:solidFill>
                  <a:srgbClr val="FF0000"/>
                </a:solidFill>
              </a:rPr>
              <a:t>too many consonant sounds gathering</a:t>
            </a:r>
            <a:r>
              <a:rPr lang="en-GB" dirty="0"/>
              <a:t> at the end of the first syllable in a pair, making it harder to get to the necessary vowel sound or friendly consonant sound that makes a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connection.</a:t>
            </a:r>
          </a:p>
        </p:txBody>
      </p:sp>
    </p:spTree>
    <p:extLst>
      <p:ext uri="{BB962C8B-B14F-4D97-AF65-F5344CB8AC3E}">
        <p14:creationId xmlns:p14="http://schemas.microsoft.com/office/powerpoint/2010/main" val="304599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causes multiple consonant sounds to gather at the end of the first syllable? In general: </a:t>
            </a:r>
            <a:r>
              <a:rPr lang="en-GB" dirty="0">
                <a:solidFill>
                  <a:srgbClr val="FF0000"/>
                </a:solidFill>
              </a:rPr>
              <a:t>consonant blends </a:t>
            </a:r>
            <a:r>
              <a:rPr lang="en-GB" dirty="0"/>
              <a:t>and the letter </a:t>
            </a:r>
            <a:r>
              <a:rPr lang="en-GB" dirty="0">
                <a:solidFill>
                  <a:srgbClr val="FF0000"/>
                </a:solidFill>
              </a:rPr>
              <a:t>‘s’</a:t>
            </a:r>
            <a:r>
              <a:rPr lang="en-GB" dirty="0"/>
              <a:t>, which is usually pronounced  z.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Consonant blends like  nd  in ‘frie</a:t>
            </a:r>
            <a:r>
              <a:rPr lang="en-GB" dirty="0">
                <a:solidFill>
                  <a:srgbClr val="FF0000"/>
                </a:solidFill>
              </a:rPr>
              <a:t>nd</a:t>
            </a:r>
            <a:r>
              <a:rPr lang="en-GB" dirty="0"/>
              <a:t>’, followed by ‘s’, create a 3-letter consonant blend: ‘</a:t>
            </a:r>
            <a:r>
              <a:rPr lang="en-GB" dirty="0" err="1"/>
              <a:t>nds</a:t>
            </a:r>
            <a:r>
              <a:rPr lang="en-GB" dirty="0"/>
              <a:t>’, which is unhelpful for us, because it is harder to get to the friendly consonant sound  n  that we need to make a good connection.</a:t>
            </a:r>
          </a:p>
        </p:txBody>
      </p:sp>
    </p:spTree>
    <p:extLst>
      <p:ext uri="{BB962C8B-B14F-4D97-AF65-F5344CB8AC3E}">
        <p14:creationId xmlns:p14="http://schemas.microsoft.com/office/powerpoint/2010/main" val="71955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cause for the prevalence of  z  at the end of the first syllable </a:t>
            </a:r>
            <a:r>
              <a:rPr lang="en-GB" i="1" dirty="0"/>
              <a:t>(Lesson 4)</a:t>
            </a:r>
            <a:r>
              <a:rPr lang="en-GB" dirty="0"/>
              <a:t> can be summarised as follows: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Apart from </a:t>
            </a:r>
            <a:r>
              <a:rPr lang="en-GB" dirty="0">
                <a:solidFill>
                  <a:srgbClr val="FF0000"/>
                </a:solidFill>
              </a:rPr>
              <a:t>common words </a:t>
            </a:r>
            <a:r>
              <a:rPr lang="en-GB" dirty="0"/>
              <a:t>ending in  z, this is caused by the word being </a:t>
            </a:r>
            <a:r>
              <a:rPr lang="en-GB" dirty="0">
                <a:solidFill>
                  <a:srgbClr val="FF0000"/>
                </a:solidFill>
              </a:rPr>
              <a:t>plural</a:t>
            </a:r>
            <a:r>
              <a:rPr lang="en-GB" dirty="0"/>
              <a:t>, in a </a:t>
            </a:r>
            <a:r>
              <a:rPr lang="en-GB" dirty="0">
                <a:solidFill>
                  <a:srgbClr val="FF0000"/>
                </a:solidFill>
              </a:rPr>
              <a:t>contraction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possessive ‘s’</a:t>
            </a:r>
            <a:r>
              <a:rPr lang="en-GB" dirty="0"/>
              <a:t>, or </a:t>
            </a:r>
            <a:r>
              <a:rPr lang="en-GB" dirty="0">
                <a:solidFill>
                  <a:srgbClr val="FF0000"/>
                </a:solidFill>
              </a:rPr>
              <a:t>s form </a:t>
            </a:r>
            <a:r>
              <a:rPr lang="en-GB" dirty="0"/>
              <a:t>in present simple: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the friend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were			‘s’ is plural</a:t>
            </a:r>
          </a:p>
          <a:p>
            <a:pPr marL="0" indent="0">
              <a:buNone/>
            </a:pPr>
            <a:r>
              <a:rPr lang="en-GB" dirty="0"/>
              <a:t>	her friend</a:t>
            </a:r>
            <a:r>
              <a:rPr lang="en-GB" dirty="0">
                <a:solidFill>
                  <a:srgbClr val="FF0000"/>
                </a:solidFill>
              </a:rPr>
              <a:t>’s</a:t>
            </a:r>
            <a:r>
              <a:rPr lang="en-GB" dirty="0"/>
              <a:t> quite nice		‘s’ </a:t>
            </a:r>
            <a:r>
              <a:rPr lang="en-GB"/>
              <a:t>is in a </a:t>
            </a:r>
            <a:r>
              <a:rPr lang="en-GB" dirty="0"/>
              <a:t>contraction</a:t>
            </a:r>
          </a:p>
          <a:p>
            <a:pPr marL="0" indent="0">
              <a:buNone/>
            </a:pPr>
            <a:r>
              <a:rPr lang="en-GB" dirty="0"/>
              <a:t>	her friend</a:t>
            </a:r>
            <a:r>
              <a:rPr lang="en-GB" dirty="0">
                <a:solidFill>
                  <a:srgbClr val="FF0000"/>
                </a:solidFill>
              </a:rPr>
              <a:t>’s</a:t>
            </a:r>
            <a:r>
              <a:rPr lang="en-GB" dirty="0"/>
              <a:t> book was		‘s’ shows possession</a:t>
            </a:r>
          </a:p>
          <a:p>
            <a:pPr marL="0" indent="0">
              <a:buNone/>
            </a:pPr>
            <a:r>
              <a:rPr lang="en-GB" dirty="0"/>
              <a:t>	he befriend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them			‘s’ is s form in present simple</a:t>
            </a:r>
          </a:p>
        </p:txBody>
      </p:sp>
    </p:spTree>
    <p:extLst>
      <p:ext uri="{BB962C8B-B14F-4D97-AF65-F5344CB8AC3E}">
        <p14:creationId xmlns:p14="http://schemas.microsoft.com/office/powerpoint/2010/main" val="591085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Blend + ‘s’ </a:t>
            </a:r>
            <a:r>
              <a:rPr lang="en-GB" dirty="0"/>
              <a:t>gives us multiple consonant sounds at the end of a syllable, which have to be dealt with by </a:t>
            </a:r>
            <a:r>
              <a:rPr lang="en-GB" dirty="0">
                <a:solidFill>
                  <a:srgbClr val="FF0000"/>
                </a:solidFill>
              </a:rPr>
              <a:t>multiple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actions</a:t>
            </a:r>
            <a:r>
              <a:rPr lang="en-GB" dirty="0"/>
              <a:t>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friend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ere		}				the frie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</a:t>
            </a:r>
            <a:r>
              <a:rPr lang="en-GB" dirty="0"/>
              <a:t>were</a:t>
            </a:r>
          </a:p>
          <a:p>
            <a:pPr marL="0" indent="0">
              <a:buNone/>
            </a:pPr>
            <a:r>
              <a:rPr lang="en-GB" dirty="0"/>
              <a:t>her friend’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q</a:t>
            </a:r>
            <a:r>
              <a:rPr lang="en-GB" dirty="0"/>
              <a:t>uite nice	} 				her frie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s</a:t>
            </a:r>
            <a:r>
              <a:rPr lang="en-GB" dirty="0" err="1"/>
              <a:t>quite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her friend’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ook was	} 				her frie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s</a:t>
            </a:r>
            <a:r>
              <a:rPr lang="en-GB" dirty="0" err="1"/>
              <a:t>book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he befriend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th</a:t>
            </a:r>
            <a:r>
              <a:rPr lang="en-GB" dirty="0"/>
              <a:t>em		}				he </a:t>
            </a:r>
            <a:r>
              <a:rPr lang="en-GB" dirty="0" err="1"/>
              <a:t>befrie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s</a:t>
            </a:r>
            <a:r>
              <a:rPr lang="en-GB" dirty="0" err="1"/>
              <a:t>them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20620-91F4-6CBA-28BB-99BE4558C5A3}"/>
              </a:ext>
            </a:extLst>
          </p:cNvPr>
          <p:cNvSpPr txBox="1"/>
          <p:nvPr/>
        </p:nvSpPr>
        <p:spPr>
          <a:xfrm>
            <a:off x="5290458" y="3419718"/>
            <a:ext cx="243528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mf  z</a:t>
            </a:r>
          </a:p>
          <a:p>
            <a:pPr marL="342900" indent="-342900">
              <a:buAutoNum type="arabicPeriod"/>
            </a:pPr>
            <a:r>
              <a:rPr lang="en-GB" sz="1800" i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change  z  to  </a:t>
            </a:r>
            <a:r>
              <a:rPr lang="en-GB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</a:p>
          <a:p>
            <a:pPr marL="342900" indent="-342900">
              <a:buAutoNum type="arabicPeriod"/>
            </a:pPr>
            <a:r>
              <a:rPr lang="en-GB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del  d  in blend</a:t>
            </a:r>
          </a:p>
          <a:p>
            <a:pPr marL="342900" indent="-342900">
              <a:buAutoNum type="arabicPeriod"/>
            </a:pPr>
            <a:r>
              <a:rPr lang="en-GB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rest on  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27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5081</TotalTime>
  <Words>682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2023-08-02T08:45:46Z</dcterms:modified>
</cp:coreProperties>
</file>