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279" r:id="rId7"/>
    <p:sldId id="276" r:id="rId8"/>
    <p:sldId id="277" r:id="rId9"/>
    <p:sldId id="278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9800F-0810-461C-A781-4FDAE5E637FF}" v="1" dt="2023-07-05T18:25:58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209800F-0810-461C-A781-4FDAE5E637FF}"/>
    <pc:docChg chg="addSld delSld modSld">
      <pc:chgData name="Matthew Purland" userId="8d07c89cff7dd31c" providerId="LiveId" clId="{D209800F-0810-461C-A781-4FDAE5E637FF}" dt="2023-07-05T18:28:29.826" v="24" actId="20577"/>
      <pc:docMkLst>
        <pc:docMk/>
      </pc:docMkLst>
      <pc:sldChg chg="del">
        <pc:chgData name="Matthew Purland" userId="8d07c89cff7dd31c" providerId="LiveId" clId="{D209800F-0810-461C-A781-4FDAE5E637FF}" dt="2023-07-05T18:25:26.713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76480865" sldId="281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668199295" sldId="282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316000073" sldId="284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261993751" sldId="285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243321265" sldId="286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979147693" sldId="287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925418807" sldId="302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823016913" sldId="303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945089552" sldId="304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064324244" sldId="305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832924780" sldId="306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160806501" sldId="307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851309356" sldId="308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79889082" sldId="309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030028623" sldId="310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342339189" sldId="311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618817609" sldId="312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170042289" sldId="313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901849155" sldId="314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973470114" sldId="315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803052156" sldId="316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025863808" sldId="317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158967133" sldId="318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253362750" sldId="319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77579752" sldId="320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699331124" sldId="321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866416391" sldId="326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062775742" sldId="327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128287824" sldId="328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65227427" sldId="329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353342749" sldId="330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198128850" sldId="331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071453346" sldId="332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342242356" sldId="333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998189690" sldId="334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910849402" sldId="335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616951786" sldId="336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001736057" sldId="337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962095273" sldId="338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715561569" sldId="339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580872621" sldId="340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030971570" sldId="341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986345735" sldId="342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714691074" sldId="343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629302219" sldId="344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231009091" sldId="345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153638624" sldId="346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3801183168" sldId="347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493903279" sldId="348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24320179" sldId="349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4206991601" sldId="350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1227392757" sldId="351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2460634819" sldId="352"/>
        </pc:sldMkLst>
      </pc:sldChg>
      <pc:sldChg chg="del">
        <pc:chgData name="Matthew Purland" userId="8d07c89cff7dd31c" providerId="LiveId" clId="{D209800F-0810-461C-A781-4FDAE5E637FF}" dt="2023-07-05T18:25:23.900" v="0" actId="47"/>
        <pc:sldMkLst>
          <pc:docMk/>
          <pc:sldMk cId="894109062" sldId="353"/>
        </pc:sldMkLst>
      </pc:sldChg>
      <pc:sldChg chg="add">
        <pc:chgData name="Matthew Purland" userId="8d07c89cff7dd31c" providerId="LiveId" clId="{D209800F-0810-461C-A781-4FDAE5E637FF}" dt="2023-07-05T18:25:58.234" v="2"/>
        <pc:sldMkLst>
          <pc:docMk/>
          <pc:sldMk cId="1051611125" sldId="358"/>
        </pc:sldMkLst>
      </pc:sldChg>
      <pc:sldChg chg="add">
        <pc:chgData name="Matthew Purland" userId="8d07c89cff7dd31c" providerId="LiveId" clId="{D209800F-0810-461C-A781-4FDAE5E637FF}" dt="2023-07-05T18:25:58.234" v="2"/>
        <pc:sldMkLst>
          <pc:docMk/>
          <pc:sldMk cId="1766089421" sldId="359"/>
        </pc:sldMkLst>
      </pc:sldChg>
      <pc:sldChg chg="add">
        <pc:chgData name="Matthew Purland" userId="8d07c89cff7dd31c" providerId="LiveId" clId="{D209800F-0810-461C-A781-4FDAE5E637FF}" dt="2023-07-05T18:25:58.234" v="2"/>
        <pc:sldMkLst>
          <pc:docMk/>
          <pc:sldMk cId="4245887190" sldId="360"/>
        </pc:sldMkLst>
      </pc:sldChg>
      <pc:sldChg chg="modSp add mod">
        <pc:chgData name="Matthew Purland" userId="8d07c89cff7dd31c" providerId="LiveId" clId="{D209800F-0810-461C-A781-4FDAE5E637FF}" dt="2023-07-05T18:28:29.826" v="24" actId="20577"/>
        <pc:sldMkLst>
          <pc:docMk/>
          <pc:sldMk cId="576565856" sldId="361"/>
        </pc:sldMkLst>
        <pc:spChg chg="mod">
          <ac:chgData name="Matthew Purland" userId="8d07c89cff7dd31c" providerId="LiveId" clId="{D209800F-0810-461C-A781-4FDAE5E637FF}" dt="2023-07-05T18:28:29.826" v="24" actId="20577"/>
          <ac:spMkLst>
            <pc:docMk/>
            <pc:sldMk cId="576565856" sldId="361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D209800F-0810-461C-A781-4FDAE5E637FF}" dt="2023-07-05T18:26:14.340" v="20" actId="20577"/>
        <pc:sldMkLst>
          <pc:docMk/>
          <pc:sldMk cId="1926787005" sldId="362"/>
        </pc:sldMkLst>
        <pc:spChg chg="mod">
          <ac:chgData name="Matthew Purland" userId="8d07c89cff7dd31c" providerId="LiveId" clId="{D209800F-0810-461C-A781-4FDAE5E637FF}" dt="2023-07-05T18:26:14.340" v="20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Despite being friendly consonant sounds, it is important to remember that these sounds </a:t>
            </a:r>
            <a:r>
              <a:rPr lang="en-GB" i="1" dirty="0"/>
              <a:t>do</a:t>
            </a:r>
            <a:r>
              <a:rPr lang="en-GB" dirty="0"/>
              <a:t> move forward, but only in </a:t>
            </a:r>
            <a:r>
              <a:rPr lang="en-GB" dirty="0">
                <a:solidFill>
                  <a:srgbClr val="FF0000"/>
                </a:solidFill>
              </a:rPr>
              <a:t>CV connections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seen in Lesson 3,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 does not move forward in CV or CC connections. It remains in the sentence, as immovable as a rock.</a:t>
            </a:r>
          </a:p>
        </p:txBody>
      </p:sp>
    </p:spTree>
    <p:extLst>
      <p:ext uri="{BB962C8B-B14F-4D97-AF65-F5344CB8AC3E}">
        <p14:creationId xmlns:p14="http://schemas.microsoft.com/office/powerpoint/2010/main" val="133954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5.1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Lesson 4 we looked at the </a:t>
            </a:r>
            <a:r>
              <a:rPr lang="en-GB" dirty="0">
                <a:solidFill>
                  <a:srgbClr val="FF0000"/>
                </a:solidFill>
              </a:rPr>
              <a:t>four most common pairs </a:t>
            </a:r>
            <a:r>
              <a:rPr lang="en-GB" dirty="0"/>
              <a:t>of consonant sounds that move forward: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z</a:t>
            </a:r>
            <a:r>
              <a:rPr lang="en-GB" dirty="0"/>
              <a:t>  (31%)  / 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 (8%)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 (10%)  /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 (10%)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/>
              <a:t>  (1%)  /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 (8%)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v</a:t>
            </a:r>
            <a:r>
              <a:rPr lang="en-GB" dirty="0"/>
              <a:t>  (10%)  /  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  (5%)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79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this lesson we will focus on the </a:t>
            </a:r>
            <a:r>
              <a:rPr lang="en-GB" dirty="0">
                <a:solidFill>
                  <a:srgbClr val="FF0000"/>
                </a:solidFill>
              </a:rPr>
              <a:t>four less common pairs </a:t>
            </a:r>
            <a:r>
              <a:rPr lang="en-GB" dirty="0"/>
              <a:t>of consonant sounds that move forward, according to our research: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j</a:t>
            </a:r>
            <a:r>
              <a:rPr lang="en-GB" dirty="0"/>
              <a:t>  (2%)  /  </a:t>
            </a:r>
            <a:r>
              <a:rPr lang="en-GB" dirty="0">
                <a:solidFill>
                  <a:srgbClr val="FF0000"/>
                </a:solidFill>
              </a:rPr>
              <a:t>ch</a:t>
            </a:r>
            <a:r>
              <a:rPr lang="en-GB" dirty="0"/>
              <a:t>  (3%)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  (1%)  / 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  (3%)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  (2%)  /  </a:t>
            </a:r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  (1%)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zz</a:t>
            </a:r>
            <a:r>
              <a:rPr lang="en-GB" dirty="0"/>
              <a:t>  (0%)  /  </a:t>
            </a:r>
            <a:r>
              <a:rPr lang="en-GB" dirty="0">
                <a:solidFill>
                  <a:srgbClr val="FF0000"/>
                </a:solidFill>
              </a:rPr>
              <a:t>sh</a:t>
            </a:r>
            <a:r>
              <a:rPr lang="en-GB" dirty="0"/>
              <a:t>  (1%)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76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clear from the figures above how much </a:t>
            </a:r>
            <a:r>
              <a:rPr lang="en-GB" dirty="0">
                <a:solidFill>
                  <a:srgbClr val="FF0000"/>
                </a:solidFill>
              </a:rPr>
              <a:t>less frequently </a:t>
            </a:r>
            <a:r>
              <a:rPr lang="en-GB" dirty="0"/>
              <a:t>these eight sounds appear at the end of a syllable, compared to the first four pairs.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might think that these sounds make very little impact in connected speech. However, it is still worth practicing them, because they do move forward.</a:t>
            </a:r>
          </a:p>
        </p:txBody>
      </p:sp>
    </p:spTree>
    <p:extLst>
      <p:ext uri="{BB962C8B-B14F-4D97-AF65-F5344CB8AC3E}">
        <p14:creationId xmlns:p14="http://schemas.microsoft.com/office/powerpoint/2010/main" val="245961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will also look at the remaining three consonant sounds that move forward, which are all </a:t>
            </a:r>
            <a:r>
              <a:rPr lang="en-GB" dirty="0">
                <a:solidFill>
                  <a:srgbClr val="FF0000"/>
                </a:solidFill>
              </a:rPr>
              <a:t>friendly consonant sounds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>
                <a:solidFill>
                  <a:srgbClr val="FF0000"/>
                </a:solidFill>
              </a:rPr>
              <a:t>n</a:t>
            </a:r>
            <a:r>
              <a:rPr lang="pt-BR" dirty="0"/>
              <a:t>  (7%)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>
                <a:solidFill>
                  <a:srgbClr val="FF0000"/>
                </a:solidFill>
              </a:rPr>
              <a:t>m</a:t>
            </a:r>
            <a:r>
              <a:rPr lang="pt-BR" dirty="0"/>
              <a:t>  (1%)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>
                <a:solidFill>
                  <a:srgbClr val="FF0000"/>
                </a:solidFill>
              </a:rPr>
              <a:t>l</a:t>
            </a:r>
            <a:r>
              <a:rPr lang="pt-BR" dirty="0"/>
              <a:t>  (1%)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04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</TotalTime>
  <Words>303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2023-07-05T18:28:34Z</dcterms:modified>
</cp:coreProperties>
</file>