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98" r:id="rId4"/>
    <p:sldId id="306" r:id="rId5"/>
    <p:sldId id="299" r:id="rId6"/>
    <p:sldId id="290" r:id="rId7"/>
    <p:sldId id="291" r:id="rId8"/>
    <p:sldId id="305" r:id="rId9"/>
    <p:sldId id="293" r:id="rId10"/>
    <p:sldId id="301" r:id="rId11"/>
    <p:sldId id="302" r:id="rId12"/>
    <p:sldId id="300" r:id="rId13"/>
    <p:sldId id="297" r:id="rId14"/>
    <p:sldId id="303" r:id="rId15"/>
    <p:sldId id="304" r:id="rId16"/>
    <p:sldId id="267" r:id="rId17"/>
    <p:sldId id="268" r:id="rId18"/>
    <p:sldId id="295" r:id="rId19"/>
    <p:sldId id="296" r:id="rId20"/>
    <p:sldId id="307" r:id="rId21"/>
    <p:sldId id="289" r:id="rId2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35" autoAdjust="0"/>
    <p:restoredTop sz="94660"/>
  </p:normalViewPr>
  <p:slideViewPr>
    <p:cSldViewPr>
      <p:cViewPr varScale="1">
        <p:scale>
          <a:sx n="93" d="100"/>
          <a:sy n="93" d="100"/>
        </p:scale>
        <p:origin x="112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8FE5C1-D750-4EEB-A9E2-82E9F2EBBF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96001D-6171-4176-8A5B-0C171B294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AD309F-4F82-48F2-A18A-C9494929AB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04671-CD7D-419F-BA85-CA0386DA84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596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529731-F252-4CC7-9AB2-822DB972A5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6188FF-A881-4B3E-B0F3-47DD82D7C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8B7223-D805-455A-A982-A74DEA390B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DC73D-9F03-4C23-A66C-09DAA4C398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937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E122E2-2A76-46CF-AF8C-C587C6320D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17AB5B-2FB1-4DAE-97CC-DB53963C2D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DC95DC-D545-49CC-9DFF-3A43A0FB59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C8114-586F-4A90-90E6-89880D48D2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521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0E21AA-CAB3-418B-AF0F-E2439F5661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4E6944-974F-4328-A5F5-310BBB6DC6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5A0A82-EDA4-4795-82C8-FFBD1C9FAE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4CA36-A250-40BF-BFF9-7A1DEB5959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251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FB0971-2BAE-43F8-8C69-3D4E1CF6E6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7F80E3-4EF9-4629-9222-683B3AF07D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C428A8-5333-436D-A957-3F50904D23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792F2-C8C3-4E9B-ADD5-3E87C3F275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754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A0E9F2-1F38-419D-BC05-1F2992337C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7102FC-9DB7-4E31-9D67-8CAA4CC4E7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F00ED0-722C-47EA-8CFE-3E9E371D8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6FCBC-161A-4B7B-B2CA-7F7404240F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505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5C914FE-D9B3-4ABE-8240-705B212C30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9DF0765-A67F-4E31-831C-82CD876F2E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D60221-CB9A-46FA-99EE-1E7CE45AC4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09E31-A02B-4A27-835C-BD113B1A21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0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CF21A3A-9AA0-4075-BFF5-0C446C694F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9032ED-F5FA-48B8-97C1-6DC745579A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BD5AC3-9C2F-4960-BD52-BD3A9DDFD3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22406-912A-4DE0-AD4C-C7DB3029B6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924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47B0FD8-E2B3-448B-B17E-7C3B260A33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FFE90C6-8B4F-4FDE-A83B-11D6C3C82E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2E726D9-A4F0-4B29-A9C5-7C6B72888F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4D8A2-2641-4437-BF4A-7DD608FFD9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474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DB2551-1338-438D-9959-D63922D486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3B0DF6-D188-425A-A86A-C4EA4F866B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4BBD9E-3D6B-466C-A103-69900D1A44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D5DDD-7161-43DE-ACE2-D48AFF1F64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997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69DE8A-EEEB-418E-8C37-115FEE28A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7F58A5-F983-4089-AD7B-3BB4B902E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C14A2A-C729-4008-BB6E-D1F09063C0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AFE87-74E0-4272-A218-98DB7CDFC6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916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6AD32C-3AFB-4079-B84F-5314EFF5B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DDD8207-4353-43EA-B417-9F23BC9EB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8D6329B-B63B-4A0B-A9DC-EF77B4A93E1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FD175AB-72EC-4AAD-881E-6F65C973D6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91B61EE-6080-4C97-B27F-0A9D010CE3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8883F79-EEAF-489E-A571-02D399CFED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worldservice/learningenglish/grammar/pron/features/schwa/" TargetMode="External"/><Relationship Id="rId2" Type="http://schemas.openxmlformats.org/officeDocument/2006/relationships/hyperlink" Target="http://en.wikipedia.org/wiki/Schwa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lottal_stop" TargetMode="External"/><Relationship Id="rId2" Type="http://schemas.openxmlformats.org/officeDocument/2006/relationships/hyperlink" Target="http://www.britannica.com/EBchecked/topic/235680/glottal-stop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www.teachingenglish.org.uk/think/knowledge-wiki/glottal-sto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stopenglish.com/section_flash.asp?catid=60030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eachingenglish.org.uk/try/activities/phonemic-char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Matt\Desktop\Simon's%20Talk%20(29.11.10%20-%2021.20)\Best\extract3-slower-still.mp3" TargetMode="External"/><Relationship Id="rId1" Type="http://schemas.openxmlformats.org/officeDocument/2006/relationships/audio" Target="file:///C:\Users\Matt\Desktop\Simon's%20Talk%20(29.11.10%20-%2021.20)\Best\extract1-normal-speed.mp3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33FECA8-F652-4862-B971-21317E1CF1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altLang="en-US" sz="2000" u="sng"/>
              <a:t>Before we start:</a:t>
            </a:r>
          </a:p>
          <a:p>
            <a:pPr marL="609600" indent="-609600" algn="ctr" eaLnBrk="1" hangingPunct="1">
              <a:buFontTx/>
              <a:buNone/>
            </a:pPr>
            <a:endParaRPr lang="en-GB" altLang="en-US" sz="2000" u="sng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Please don’t take my speech during these lessons as a </a:t>
            </a:r>
            <a:r>
              <a:rPr lang="en-GB" altLang="en-US" sz="2000">
                <a:solidFill>
                  <a:srgbClr val="0000FF"/>
                </a:solidFill>
              </a:rPr>
              <a:t>model</a:t>
            </a:r>
            <a:r>
              <a:rPr lang="en-GB" altLang="en-US" sz="2000"/>
              <a:t> of good</a:t>
            </a:r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pronunciation! </a:t>
            </a:r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I’m deliberately speaking more slowly than my normal speed, so that </a:t>
            </a:r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you can understand me more easily.</a:t>
            </a:r>
          </a:p>
        </p:txBody>
      </p:sp>
      <p:sp>
        <p:nvSpPr>
          <p:cNvPr id="2051" name="TextBox 1">
            <a:extLst>
              <a:ext uri="{FF2B5EF4-FFF2-40B4-BE49-F238E27FC236}">
                <a16:creationId xmlns:a16="http://schemas.microsoft.com/office/drawing/2014/main" id="{5707603A-5582-4F29-B4B9-7231F79B5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53138"/>
            <a:ext cx="2903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https://purlandtraining.com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3584167-616C-482B-BBF0-17754AF658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569325" cy="5505450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altLang="en-US" sz="2000" u="sng"/>
              <a:t>Example Sentence 1 – with the IPA</a:t>
            </a:r>
          </a:p>
          <a:p>
            <a:pPr marL="609600" indent="-609600" algn="ctr" eaLnBrk="1" hangingPunct="1">
              <a:buFontTx/>
              <a:buNone/>
            </a:pPr>
            <a:endParaRPr lang="en-GB" altLang="en-US" sz="2000" u="sng"/>
          </a:p>
          <a:p>
            <a:pPr marL="609600" indent="-609600" algn="ctr" eaLnBrk="1" hangingPunct="1">
              <a:buFontTx/>
              <a:buNone/>
            </a:pPr>
            <a:endParaRPr lang="en-GB" altLang="en-US" sz="2000"/>
          </a:p>
        </p:txBody>
      </p:sp>
      <p:pic>
        <p:nvPicPr>
          <p:cNvPr id="11267" name="Picture 3">
            <a:extLst>
              <a:ext uri="{FF2B5EF4-FFF2-40B4-BE49-F238E27FC236}">
                <a16:creationId xmlns:a16="http://schemas.microsoft.com/office/drawing/2014/main" id="{952BB45F-44D5-4E18-9F9D-7665AE981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775"/>
            <a:ext cx="8640763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71BD0EE-833A-4B9A-9DC1-B5ACBCED3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569325" cy="5505450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altLang="en-US" sz="2000" u="sng"/>
              <a:t>Example Sentence 1 – schwa sounds and glottal stops</a:t>
            </a:r>
          </a:p>
          <a:p>
            <a:pPr marL="609600" indent="-609600" algn="ctr" eaLnBrk="1" hangingPunct="1">
              <a:buFontTx/>
              <a:buNone/>
            </a:pPr>
            <a:endParaRPr lang="en-GB" altLang="en-US" sz="2000" u="sng"/>
          </a:p>
          <a:p>
            <a:pPr marL="609600" indent="-609600" algn="ctr" eaLnBrk="1" hangingPunct="1">
              <a:buFontTx/>
              <a:buNone/>
            </a:pPr>
            <a:endParaRPr lang="en-GB" altLang="en-US" sz="2000"/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3089AF83-EC18-4194-AD9D-B117DD128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633538"/>
            <a:ext cx="8713787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13CB5A4-83DC-4755-B2FD-B6453A459F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569325" cy="44640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altLang="en-US" sz="2000" u="sng"/>
              <a:t>Example Sentence 1 – summary</a:t>
            </a:r>
          </a:p>
          <a:p>
            <a:pPr marL="609600" indent="-609600" algn="ctr" eaLnBrk="1" hangingPunct="1">
              <a:buFontTx/>
              <a:buNone/>
            </a:pPr>
            <a:endParaRPr lang="en-GB" altLang="en-US" sz="2000" u="sng"/>
          </a:p>
          <a:p>
            <a:pPr marL="609600" indent="-609600" algn="ctr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8 seconds</a:t>
            </a:r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17 words</a:t>
            </a:r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31 syllables</a:t>
            </a:r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7 schwa sounds</a:t>
            </a:r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8 glottal stops</a:t>
            </a:r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6CC208D-703A-41D9-AD36-8C238970B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altLang="en-US" sz="2000"/>
              <a:t>Summary of what typically happens:</a:t>
            </a:r>
          </a:p>
          <a:p>
            <a:pPr marL="609600" indent="-609600" algn="ctr" eaLnBrk="1" hangingPunct="1">
              <a:buFontTx/>
              <a:buNone/>
            </a:pPr>
            <a:endParaRPr lang="en-GB" altLang="en-US" sz="2000"/>
          </a:p>
          <a:p>
            <a:pPr marL="609600" indent="-609600" algn="ctr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>
                <a:solidFill>
                  <a:srgbClr val="0000FF"/>
                </a:solidFill>
              </a:rPr>
              <a:t>VC  = 	syllables connect together smoothly</a:t>
            </a:r>
            <a:endParaRPr lang="en-GB" altLang="en-US" sz="2000">
              <a:solidFill>
                <a:srgbClr val="0000FF"/>
              </a:solidFill>
              <a:sym typeface="Wingdings 2" panose="05020102010507070707" pitchFamily="18" charset="2"/>
            </a:endParaRPr>
          </a:p>
          <a:p>
            <a:pPr marL="609600" indent="-609600" eaLnBrk="1" hangingPunct="1">
              <a:buFontTx/>
              <a:buNone/>
            </a:pPr>
            <a:endParaRPr lang="en-GB" altLang="en-US" sz="2000">
              <a:solidFill>
                <a:srgbClr val="0000FF"/>
              </a:solidFill>
              <a:sym typeface="Wingdings 2" panose="05020102010507070707" pitchFamily="18" charset="2"/>
            </a:endParaRPr>
          </a:p>
          <a:p>
            <a:pPr marL="609600" indent="-609600" eaLnBrk="1" hangingPunct="1">
              <a:buFontTx/>
              <a:buNone/>
            </a:pPr>
            <a:r>
              <a:rPr lang="en-GB" altLang="en-US" sz="2000">
                <a:solidFill>
                  <a:srgbClr val="000000"/>
                </a:solidFill>
              </a:rPr>
              <a:t>CV  =	</a:t>
            </a:r>
            <a:r>
              <a:rPr lang="en-GB" altLang="en-US" sz="2000">
                <a:solidFill>
                  <a:srgbClr val="0000FF"/>
                </a:solidFill>
              </a:rPr>
              <a:t>linking</a:t>
            </a:r>
            <a:r>
              <a:rPr lang="en-GB" altLang="en-US" sz="2000">
                <a:solidFill>
                  <a:srgbClr val="000000"/>
                </a:solidFill>
              </a:rPr>
              <a:t> – the consonant sound from the end of the first syllable</a:t>
            </a:r>
          </a:p>
          <a:p>
            <a:pPr marL="609600" indent="-609600" eaLnBrk="1" hangingPunct="1">
              <a:buFontTx/>
              <a:buNone/>
            </a:pPr>
            <a:r>
              <a:rPr lang="en-GB" altLang="en-US" sz="2000">
                <a:solidFill>
                  <a:srgbClr val="000000"/>
                </a:solidFill>
              </a:rPr>
              <a:t>		becomes the first sound of the next syllable</a:t>
            </a:r>
          </a:p>
          <a:p>
            <a:pPr marL="609600" indent="-609600" eaLnBrk="1" hangingPunct="1">
              <a:buFontTx/>
              <a:buNone/>
            </a:pPr>
            <a:r>
              <a:rPr lang="en-GB" altLang="en-US" sz="2000">
                <a:solidFill>
                  <a:srgbClr val="000000"/>
                </a:solidFill>
              </a:rPr>
              <a:t>VV  = 	</a:t>
            </a:r>
            <a:r>
              <a:rPr lang="en-GB" altLang="en-US" sz="2000">
                <a:solidFill>
                  <a:srgbClr val="0000FF"/>
                </a:solidFill>
              </a:rPr>
              <a:t>intrusion</a:t>
            </a:r>
            <a:r>
              <a:rPr lang="en-GB" altLang="en-US" sz="2000">
                <a:solidFill>
                  <a:srgbClr val="000000"/>
                </a:solidFill>
              </a:rPr>
              <a:t> – a new sound appears –  /j/, /w/, or,  /r/</a:t>
            </a:r>
          </a:p>
          <a:p>
            <a:pPr marL="609600" indent="-609600" eaLnBrk="1" hangingPunct="1">
              <a:buFontTx/>
              <a:buNone/>
            </a:pPr>
            <a:r>
              <a:rPr lang="en-GB" altLang="en-US" sz="2000">
                <a:solidFill>
                  <a:srgbClr val="000000"/>
                </a:solidFill>
              </a:rPr>
              <a:t>CC  = 	</a:t>
            </a:r>
            <a:r>
              <a:rPr lang="en-GB" altLang="en-US" sz="2000">
                <a:solidFill>
                  <a:srgbClr val="0000FF"/>
                </a:solidFill>
              </a:rPr>
              <a:t>elision</a:t>
            </a:r>
            <a:r>
              <a:rPr lang="en-GB" altLang="en-US" sz="2000">
                <a:solidFill>
                  <a:srgbClr val="000000"/>
                </a:solidFill>
              </a:rPr>
              <a:t> –  /t/  and  /d/  disappear from the ends of words and are 	replaced by glottal stops. </a:t>
            </a:r>
            <a:r>
              <a:rPr lang="en-GB" altLang="en-US" sz="2000">
                <a:solidFill>
                  <a:srgbClr val="0000FF"/>
                </a:solidFill>
              </a:rPr>
              <a:t>Assimilation</a:t>
            </a:r>
            <a:r>
              <a:rPr lang="en-GB" altLang="en-US" sz="2000">
                <a:solidFill>
                  <a:srgbClr val="000000"/>
                </a:solidFill>
              </a:rPr>
              <a:t> means that a consonant 	sound changes so that it fits better and is easier to say. This is 	fine because </a:t>
            </a:r>
            <a:r>
              <a:rPr lang="en-GB" altLang="en-US" sz="2000">
                <a:solidFill>
                  <a:srgbClr val="FF0000"/>
                </a:solidFill>
              </a:rPr>
              <a:t>the most important sounds in the sentence are 	the vowel sounds on the stressed syllables</a:t>
            </a:r>
            <a:r>
              <a:rPr lang="en-GB" altLang="en-US" sz="2000">
                <a:solidFill>
                  <a:srgbClr val="000000"/>
                </a:solidFill>
              </a:rPr>
              <a:t> – and these are 	unchanged by what happens to the consonants around them.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4352111-2363-41A6-A073-AAE2A67779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569325" cy="44640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altLang="en-US" sz="2000" u="sng"/>
              <a:t>Procedure</a:t>
            </a:r>
          </a:p>
          <a:p>
            <a:pPr marL="609600" indent="-609600" algn="ctr" eaLnBrk="1" hangingPunct="1">
              <a:buFontTx/>
              <a:buNone/>
            </a:pPr>
            <a:endParaRPr lang="en-GB" altLang="en-US" sz="2000" u="sng"/>
          </a:p>
          <a:p>
            <a:pPr marL="609600" indent="-609600" algn="ctr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000"/>
              <a:t>Find or write a short sentence (8-10 words)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000"/>
              <a:t>Check for understanding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000"/>
              <a:t>Separate content and function words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000"/>
              <a:t>Identify stressed syllables on the content words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000"/>
              <a:t>Write the vowel sounds on the stressed syllables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000"/>
              <a:t>Look for schwa sounds and weak forms in the function words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000"/>
              <a:t>Write the sound connections between syllables: vc, cv, vv, </a:t>
            </a:r>
            <a:r>
              <a:rPr lang="en-GB" altLang="en-US" sz="2000" i="1"/>
              <a:t>or</a:t>
            </a:r>
            <a:r>
              <a:rPr lang="en-GB" altLang="en-US" sz="2000"/>
              <a:t> cc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000"/>
              <a:t>Use the techniques of connected speech to create vc connections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000"/>
              <a:t>Practice reading </a:t>
            </a:r>
            <a:r>
              <a:rPr lang="en-GB" altLang="en-US" sz="2000">
                <a:solidFill>
                  <a:srgbClr val="000000"/>
                </a:solidFill>
              </a:rPr>
              <a:t>–</a:t>
            </a:r>
            <a:r>
              <a:rPr lang="en-GB" altLang="en-US" sz="2000"/>
              <a:t> slowly at first, then getting faster!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847BB30-E620-4996-97C1-55447F7C2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569325" cy="792162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altLang="en-US" sz="2000" u="sng"/>
              <a:t>Techniques of Connected Speech</a:t>
            </a:r>
          </a:p>
          <a:p>
            <a:pPr marL="609600" indent="-609600" algn="ctr" eaLnBrk="1" hangingPunct="1">
              <a:buFontTx/>
              <a:buNone/>
            </a:pPr>
            <a:endParaRPr lang="en-GB" altLang="en-US" sz="2000" u="sng"/>
          </a:p>
          <a:p>
            <a:pPr marL="609600" indent="-609600" algn="ctr" eaLnBrk="1" hangingPunct="1">
              <a:buFontTx/>
              <a:buNone/>
            </a:pPr>
            <a:endParaRPr lang="en-GB" altLang="en-US" sz="2000"/>
          </a:p>
        </p:txBody>
      </p:sp>
      <p:pic>
        <p:nvPicPr>
          <p:cNvPr id="16387" name="Picture 3">
            <a:extLst>
              <a:ext uri="{FF2B5EF4-FFF2-40B4-BE49-F238E27FC236}">
                <a16:creationId xmlns:a16="http://schemas.microsoft.com/office/drawing/2014/main" id="{3F099338-3BBD-40D8-A192-B469ED781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420938"/>
            <a:ext cx="882015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>
            <a:extLst>
              <a:ext uri="{FF2B5EF4-FFF2-40B4-BE49-F238E27FC236}">
                <a16:creationId xmlns:a16="http://schemas.microsoft.com/office/drawing/2014/main" id="{47E27070-07A5-4402-8A0A-09BBEA52C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836613"/>
            <a:ext cx="6624638" cy="497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4">
            <a:extLst>
              <a:ext uri="{FF2B5EF4-FFF2-40B4-BE49-F238E27FC236}">
                <a16:creationId xmlns:a16="http://schemas.microsoft.com/office/drawing/2014/main" id="{ACC68966-00A2-459B-88D9-19B020EBD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6021388"/>
            <a:ext cx="648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/>
              <a:t>The Schwa sound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>
            <a:extLst>
              <a:ext uri="{FF2B5EF4-FFF2-40B4-BE49-F238E27FC236}">
                <a16:creationId xmlns:a16="http://schemas.microsoft.com/office/drawing/2014/main" id="{4BD11C74-D266-43EC-9DF9-4782EC2D7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84313"/>
            <a:ext cx="8064500" cy="433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/>
              <a:t>The Schwa sound in English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1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From Wikipedia: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/>
              <a:t>Schwa is a very short neutral vowel sound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/>
              <a:t>Schwa is an unstressed and toneless neutral vowel sound in some languages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/>
              <a:t>Quite a few languages have a sound similar to schwa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hlinkClick r:id="rId2"/>
              </a:rPr>
              <a:t>http://en.wikipedia.org/wiki/Schwa</a:t>
            </a:r>
            <a:endParaRPr lang="en-GB" altLang="en-US" sz="1400"/>
          </a:p>
          <a:p>
            <a:pPr eaLnBrk="1" hangingPunct="1">
              <a:spcBef>
                <a:spcPct val="50000"/>
              </a:spcBef>
            </a:pPr>
            <a:endParaRPr lang="en-GB" altLang="en-US" sz="1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From BBC Learning English: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/>
              <a:t>Schwa is the name for the most common sound in English. It is a weak, unstressed sound and it occurs in many words. It is often the sound in grammar words such as articles and prepositions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/>
              <a:t>Getting the schwa sound correct is a good way of making your pronunciation more accurate and natural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hlinkClick r:id="rId3"/>
              </a:rPr>
              <a:t>http://www.bbc.co.uk/worldservice/learningenglish/grammar/pron/features/schwa/</a:t>
            </a:r>
            <a:endParaRPr lang="en-GB" altLang="en-US" sz="1400"/>
          </a:p>
        </p:txBody>
      </p:sp>
      <p:pic>
        <p:nvPicPr>
          <p:cNvPr id="18435" name="Picture 4">
            <a:extLst>
              <a:ext uri="{FF2B5EF4-FFF2-40B4-BE49-F238E27FC236}">
                <a16:creationId xmlns:a16="http://schemas.microsoft.com/office/drawing/2014/main" id="{9360EB1D-3973-4529-BBAB-29C8F122A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0713"/>
            <a:ext cx="76327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01036FBC-F027-4470-AD77-68B5DA183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6021388"/>
            <a:ext cx="648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/>
              <a:t>The glottal stop</a:t>
            </a:r>
          </a:p>
        </p:txBody>
      </p:sp>
      <p:pic>
        <p:nvPicPr>
          <p:cNvPr id="19459" name="Picture 4">
            <a:extLst>
              <a:ext uri="{FF2B5EF4-FFF2-40B4-BE49-F238E27FC236}">
                <a16:creationId xmlns:a16="http://schemas.microsoft.com/office/drawing/2014/main" id="{2F3EDF02-CB21-4DC2-9762-F34A34317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822325"/>
            <a:ext cx="5757863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5830FC71-B11B-48D7-87CA-E7CDD8FFD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92150"/>
            <a:ext cx="8064500" cy="539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/>
              <a:t>The glottal stop in English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From Encyclopaedia Britannica: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/>
              <a:t>A momentary check on the airstream caused by closing the glottis (the space between the vocal cords) and thereby stopping the vibration of the vocal cords. Upon release, there is a slight choke, or cough-like explosive sound. </a:t>
            </a:r>
            <a:r>
              <a:rPr lang="en-GB" altLang="en-US" sz="1400" u="sng">
                <a:solidFill>
                  <a:srgbClr val="0000FF"/>
                </a:solidFill>
              </a:rPr>
              <a:t>The glottal stop is not a separate phoneme (or distinctive sound) in English</a:t>
            </a:r>
            <a:r>
              <a:rPr lang="en-GB" altLang="en-US" sz="1400"/>
              <a:t>, though it is one of the allophones of the t phoneme in some dialects (as in Cockney or Brooklynese “bo’l” for “bottle”).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hlinkClick r:id="rId2"/>
              </a:rPr>
              <a:t>http://www.britannica.com/EBchecked/topic/235680/glottal-stop</a:t>
            </a:r>
            <a:endParaRPr lang="en-GB" altLang="en-US" sz="1400" b="1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From Wikipedia: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/>
              <a:t>In English the feature is represented for example by the hyphen in uh-oh!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/>
              <a:t>It is produced by obstructing airflow in the vocal tract.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/>
              <a:t>It is called the glottal stop because the technical term for the gap between the vocal folds, which is closed up in the production of this sound, is the glottis.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hlinkClick r:id="rId3"/>
              </a:rPr>
              <a:t>http://en.wikipedia.org/wiki/Glottal_stop</a:t>
            </a:r>
            <a:endParaRPr lang="en-GB" altLang="en-US" sz="1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/>
              <a:t>From Teaching English (British Council and BBC):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/>
              <a:t>Many languages use glottal stops, often much more than in English.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/>
              <a:t>Few learners have difficulty producing the glottal stop sound but they can have problems understanding words that can be pronounced with it in certain accents, like </a:t>
            </a:r>
            <a:r>
              <a:rPr lang="en-GB" altLang="en-US" sz="1400" b="1"/>
              <a:t>bottle</a:t>
            </a:r>
            <a:r>
              <a:rPr lang="en-GB" altLang="en-US" sz="1400"/>
              <a:t> and </a:t>
            </a:r>
            <a:r>
              <a:rPr lang="en-GB" altLang="en-US" sz="1400" b="1"/>
              <a:t>butter</a:t>
            </a:r>
            <a:r>
              <a:rPr lang="en-GB" altLang="en-US" sz="1400"/>
              <a:t>. </a:t>
            </a:r>
            <a:r>
              <a:rPr lang="en-GB" altLang="en-US" sz="1400">
                <a:hlinkClick r:id="rId4"/>
              </a:rPr>
              <a:t>http://www.teachingenglish.org.uk/think/knowledge-wiki/glottal-stop</a:t>
            </a:r>
            <a:endParaRPr lang="en-GB" altLang="en-US" sz="1400"/>
          </a:p>
        </p:txBody>
      </p:sp>
      <p:pic>
        <p:nvPicPr>
          <p:cNvPr id="20483" name="Picture 4">
            <a:extLst>
              <a:ext uri="{FF2B5EF4-FFF2-40B4-BE49-F238E27FC236}">
                <a16:creationId xmlns:a16="http://schemas.microsoft.com/office/drawing/2014/main" id="{E38FC711-5BB6-49AD-9D37-192E9B88A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2954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>
            <a:extLst>
              <a:ext uri="{FF2B5EF4-FFF2-40B4-BE49-F238E27FC236}">
                <a16:creationId xmlns:a16="http://schemas.microsoft.com/office/drawing/2014/main" id="{DBAB45FC-188C-4163-B336-47252409B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4221163"/>
            <a:ext cx="403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FF00FF"/>
                </a:solidFill>
                <a:latin typeface="Comic Sans MS" panose="030F0702030302020204" pitchFamily="66" charset="0"/>
              </a:rPr>
              <a:t>Q. When is a sound not a sound?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FF00FF"/>
                </a:solidFill>
                <a:latin typeface="Comic Sans MS" panose="030F0702030302020204" pitchFamily="66" charset="0"/>
              </a:rPr>
              <a:t>A. When it’s a glottal stop!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6D1A4618-1C0A-46D2-9776-388EADB70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altLang="en-US" sz="2000" u="sng"/>
              <a:t>English Pronunciation Workshop – So Far…</a:t>
            </a:r>
          </a:p>
          <a:p>
            <a:pPr marL="609600" indent="-609600" algn="ctr" eaLnBrk="1" hangingPunct="1">
              <a:buFontTx/>
              <a:buNone/>
            </a:pPr>
            <a:endParaRPr lang="en-GB" altLang="en-US" sz="2000" u="sng"/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000"/>
              <a:t>English is not a phonetic language. English spelling doesn’t help you with pronunciation.</a:t>
            </a:r>
          </a:p>
          <a:p>
            <a:pPr marL="609600" indent="-609600" eaLnBrk="1" hangingPunct="1">
              <a:buFontTx/>
              <a:buAutoNum type="arabicPeriod"/>
            </a:pPr>
            <a:endParaRPr lang="en-GB" altLang="en-US" sz="2000"/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000"/>
              <a:t>English is a stress-timed language.</a:t>
            </a:r>
          </a:p>
          <a:p>
            <a:pPr marL="609600" indent="-609600" eaLnBrk="1" hangingPunct="1">
              <a:buFontTx/>
              <a:buAutoNum type="arabicPeriod"/>
            </a:pPr>
            <a:endParaRPr lang="en-GB" altLang="en-US" sz="2000"/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000"/>
              <a:t>There are 48 sounds in English, but only 26 letters.</a:t>
            </a:r>
          </a:p>
          <a:p>
            <a:pPr marL="609600" indent="-609600" eaLnBrk="1" hangingPunct="1">
              <a:buFontTx/>
              <a:buAutoNum type="arabicPeriod"/>
            </a:pPr>
            <a:endParaRPr lang="en-GB" altLang="en-US" sz="2000"/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000"/>
              <a:t>There are 23 vowel sounds in English, but only 5 vowel letters.</a:t>
            </a:r>
          </a:p>
          <a:p>
            <a:pPr marL="609600" indent="-609600" eaLnBrk="1" hangingPunct="1">
              <a:buFontTx/>
              <a:buAutoNum type="arabicPeriod"/>
            </a:pPr>
            <a:endParaRPr lang="en-GB" altLang="en-US" sz="2000"/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000"/>
              <a:t>The vowel sound on the strong stresses are the most important sounds in a sentence.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EE32AADC-3364-41EF-9A00-F1795A9FD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6021388"/>
            <a:ext cx="648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/>
              <a:t>Practice connected speech with </a:t>
            </a:r>
            <a:r>
              <a:rPr lang="en-GB" altLang="en-US" sz="2400" b="1"/>
              <a:t>Talk a Lot</a:t>
            </a:r>
          </a:p>
        </p:txBody>
      </p:sp>
      <p:pic>
        <p:nvPicPr>
          <p:cNvPr id="21507" name="Picture 4">
            <a:extLst>
              <a:ext uri="{FF2B5EF4-FFF2-40B4-BE49-F238E27FC236}">
                <a16:creationId xmlns:a16="http://schemas.microsoft.com/office/drawing/2014/main" id="{A9378534-F17E-4E81-8681-63D9D9E99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76250"/>
            <a:ext cx="7848600" cy="560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>
            <a:extLst>
              <a:ext uri="{FF2B5EF4-FFF2-40B4-BE49-F238E27FC236}">
                <a16:creationId xmlns:a16="http://schemas.microsoft.com/office/drawing/2014/main" id="{89BED546-2E72-4670-B8F8-2C0B4ED0C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2954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5">
            <a:extLst>
              <a:ext uri="{FF2B5EF4-FFF2-40B4-BE49-F238E27FC236}">
                <a16:creationId xmlns:a16="http://schemas.microsoft.com/office/drawing/2014/main" id="{3BEB7DC8-4D92-47A0-84F7-80CDAAB1C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76250"/>
            <a:ext cx="7848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/>
              <a:t>Interactive Phonemic Chart (download .swf file)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hlinkClick r:id="rId3"/>
              </a:rPr>
              <a:t>http://www.onestopenglish.com/section_flash.asp?catid=60030</a:t>
            </a:r>
            <a:endParaRPr lang="en-GB" altLang="en-US" sz="180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2532" name="Text Box 6">
            <a:extLst>
              <a:ext uri="{FF2B5EF4-FFF2-40B4-BE49-F238E27FC236}">
                <a16:creationId xmlns:a16="http://schemas.microsoft.com/office/drawing/2014/main" id="{9A7DCC85-BF62-4736-A05B-A6DC0CE39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661025"/>
            <a:ext cx="784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/>
              <a:t>Also:  </a:t>
            </a:r>
            <a:r>
              <a:rPr lang="en-GB" altLang="en-US" sz="1800">
                <a:hlinkClick r:id="rId4"/>
              </a:rPr>
              <a:t>http://www.teachingenglish.org.uk/try/activities/phonemic-chart</a:t>
            </a:r>
            <a:endParaRPr lang="en-GB" alt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E7C1B6F-EA59-4698-A5D6-2611D6F27E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altLang="en-US" sz="2000" u="sng"/>
              <a:t>Hypothesis</a:t>
            </a:r>
          </a:p>
          <a:p>
            <a:pPr marL="609600" indent="-609600" algn="ctr" eaLnBrk="1" hangingPunct="1">
              <a:buFontTx/>
              <a:buNone/>
            </a:pPr>
            <a:endParaRPr lang="en-GB" altLang="en-US" sz="2000"/>
          </a:p>
          <a:p>
            <a:pPr marL="609600" indent="-609600" algn="ctr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Even with the stress and vowel sounds correct in a sentence, we can</a:t>
            </a:r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still sound incorrect, because the words are not connected together.</a:t>
            </a:r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But – English words don’t fit together well. They are </a:t>
            </a:r>
            <a:r>
              <a:rPr lang="en-GB" altLang="en-US" sz="2000">
                <a:solidFill>
                  <a:srgbClr val="0000FF"/>
                </a:solidFill>
              </a:rPr>
              <a:t>badly-made puzzle </a:t>
            </a:r>
          </a:p>
          <a:p>
            <a:pPr marL="609600" indent="-609600" eaLnBrk="1" hangingPunct="1">
              <a:buFontTx/>
              <a:buNone/>
            </a:pPr>
            <a:r>
              <a:rPr lang="en-GB" altLang="en-US" sz="2000">
                <a:solidFill>
                  <a:srgbClr val="0000FF"/>
                </a:solidFill>
              </a:rPr>
              <a:t>pieces.</a:t>
            </a:r>
          </a:p>
          <a:p>
            <a:pPr marL="609600" indent="-609600" eaLnBrk="1" hangingPunct="1">
              <a:buFontTx/>
              <a:buNone/>
            </a:pPr>
            <a:endParaRPr lang="en-GB" altLang="en-US" sz="2000">
              <a:solidFill>
                <a:srgbClr val="0000FF"/>
              </a:solidFill>
            </a:endParaRP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7C0CB016-F400-43A0-B655-E26F5F7D1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644900"/>
            <a:ext cx="7920037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DD66905-3008-4C5D-95E2-793A549209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2000" u="sng"/>
              <a:t>Hypothesis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en-GB" altLang="en-US" sz="2000" u="sng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2000"/>
              <a:t>We use </a:t>
            </a:r>
            <a:r>
              <a:rPr lang="en-GB" altLang="en-US" sz="2000">
                <a:solidFill>
                  <a:srgbClr val="0000FF"/>
                </a:solidFill>
              </a:rPr>
              <a:t>connected speech</a:t>
            </a:r>
            <a:r>
              <a:rPr lang="en-GB" altLang="en-US" sz="2000"/>
              <a:t> techniques to flatten out the irregularly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2000"/>
              <a:t>shaped words so that they fit the </a:t>
            </a:r>
            <a:r>
              <a:rPr lang="en-GB" altLang="en-US" sz="2000" u="sng"/>
              <a:t>“vc” (vowel-consonant) pattern</a:t>
            </a:r>
            <a:r>
              <a:rPr lang="en-GB" altLang="en-US" sz="200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2000"/>
              <a:t>C</a:t>
            </a:r>
            <a:r>
              <a:rPr lang="en-GB" altLang="en-US" sz="2000">
                <a:solidFill>
                  <a:srgbClr val="0000FF"/>
                </a:solidFill>
              </a:rPr>
              <a:t>V C</a:t>
            </a:r>
            <a:r>
              <a:rPr lang="en-GB" altLang="en-US" sz="2000"/>
              <a:t>V CV CV CV CV CV CV CV CV CV, etc.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2000"/>
              <a:t>So the perfect syllable unit is: </a:t>
            </a:r>
            <a:r>
              <a:rPr lang="en-GB" altLang="en-US" sz="2000">
                <a:solidFill>
                  <a:srgbClr val="0000FF"/>
                </a:solidFill>
              </a:rPr>
              <a:t>CV</a:t>
            </a:r>
            <a:r>
              <a:rPr lang="en-GB" altLang="en-US" sz="2000"/>
              <a:t>, e.g. the, so, she, they, to, etc.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solidFill>
                  <a:srgbClr val="FF0000"/>
                </a:solidFill>
              </a:rPr>
              <a:t>ma ma ma ma ma ma ma ma ma ma ma ma</a:t>
            </a:r>
            <a:r>
              <a:rPr lang="en-GB" altLang="en-US" sz="2000"/>
              <a:t>, etc.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2000"/>
              <a:t>It’s the difference between writing by printing each letter separately, or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2000"/>
              <a:t>using joined-up handwriting. Everybody can read and understand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2000"/>
              <a:t>printed letters (e.g. type in a book or on a screen), but not everybody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2000"/>
              <a:t>can read joined-up handwriting.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2E97AF7-2824-4F90-8682-96D13AF9C9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2000" u="sng"/>
              <a:t>A typical example of spoken English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en-GB" altLang="en-US" sz="2000" u="sng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altLang="en-US" sz="200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solidFill>
                  <a:srgbClr val="0000FF"/>
                </a:solidFill>
              </a:rPr>
              <a:t>Simon Ponsonby</a:t>
            </a:r>
            <a:r>
              <a:rPr lang="en-GB" altLang="en-US" sz="2000"/>
              <a:t> is a native speaker of English from Bristol in the UK.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2000"/>
              <a:t>He is </a:t>
            </a:r>
            <a:r>
              <a:rPr lang="en-GB" altLang="en-US" sz="2000">
                <a:solidFill>
                  <a:srgbClr val="000000"/>
                </a:solidFill>
                <a:cs typeface="Times New Roman" panose="02020603050405020304" pitchFamily="18" charset="0"/>
              </a:rPr>
              <a:t>Pastor of Theology at St. Aldate’s Church in Oxford, UK.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altLang="en-US" sz="20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cs typeface="Times New Roman" panose="02020603050405020304" pitchFamily="18" charset="0"/>
              </a:rPr>
              <a:t>He was speaking to a large group of native speakers at a service on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cs typeface="Times New Roman" panose="02020603050405020304" pitchFamily="18" charset="0"/>
              </a:rPr>
              <a:t>14</a:t>
            </a:r>
            <a:r>
              <a:rPr lang="en-GB" altLang="en-US" sz="2000" baseline="30000">
                <a:solidFill>
                  <a:srgbClr val="000000"/>
                </a:solidFill>
                <a:cs typeface="Times New Roman" panose="02020603050405020304" pitchFamily="18" charset="0"/>
              </a:rPr>
              <a:t>th</a:t>
            </a:r>
            <a:r>
              <a:rPr lang="en-GB" altLang="en-US" sz="2000">
                <a:solidFill>
                  <a:srgbClr val="000000"/>
                </a:solidFill>
                <a:cs typeface="Times New Roman" panose="02020603050405020304" pitchFamily="18" charset="0"/>
              </a:rPr>
              <a:t> November 2010. He was speaking naturally, but fairly clearly,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cs typeface="Times New Roman" panose="02020603050405020304" pitchFamily="18" charset="0"/>
              </a:rPr>
              <a:t>because he wanted to be understood by the group.</a:t>
            </a:r>
            <a:endParaRPr lang="en-GB" altLang="en-US" sz="2000"/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B45E5D15-0182-4A59-A780-2E6996E3C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412875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7A4531F-839D-4CAF-A845-8D40BAF0A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29600" cy="55054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altLang="en-US" sz="2000" u="sng"/>
              <a:t>Example Sentence 1</a:t>
            </a:r>
          </a:p>
          <a:p>
            <a:pPr marL="609600" indent="-609600" algn="ctr" eaLnBrk="1" hangingPunct="1">
              <a:buFontTx/>
              <a:buNone/>
            </a:pPr>
            <a:endParaRPr lang="en-GB" altLang="en-US" sz="2000" u="sng"/>
          </a:p>
          <a:p>
            <a:pPr marL="609600" indent="-609600" algn="ctr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In a recent survey by fool.co.uk – you can check it yourself – they</a:t>
            </a:r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asked fifteen hundred adults about money…</a:t>
            </a:r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Normal speed: 			  Slowed down:</a:t>
            </a:r>
          </a:p>
        </p:txBody>
      </p:sp>
      <p:pic>
        <p:nvPicPr>
          <p:cNvPr id="55299" name="extract1-normal-speed.mp3">
            <a:hlinkClick r:id="" action="ppaction://media"/>
            <a:extLst>
              <a:ext uri="{FF2B5EF4-FFF2-40B4-BE49-F238E27FC236}">
                <a16:creationId xmlns:a16="http://schemas.microsoft.com/office/drawing/2014/main" id="{0301F31E-4E08-48A3-97C9-6F9475BDFD81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506913"/>
            <a:ext cx="64928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0" name="extract3-slower-still.mp3">
            <a:hlinkClick r:id="" action="ppaction://media"/>
            <a:extLst>
              <a:ext uri="{FF2B5EF4-FFF2-40B4-BE49-F238E27FC236}">
                <a16:creationId xmlns:a16="http://schemas.microsoft.com/office/drawing/2014/main" id="{8D008158-2D57-4153-9EBC-322BF58AEA3F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506913"/>
            <a:ext cx="64928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37" fill="hold"/>
                                        <p:tgtEl>
                                          <p:spTgt spid="552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29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299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5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3182" fill="hold"/>
                                        <p:tgtEl>
                                          <p:spTgt spid="55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0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0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E6FC70F-3E3F-4FDD-9A58-863C76128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569325" cy="55054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altLang="en-US" sz="2000" u="sng"/>
              <a:t>Example Sentence 1 – syllable by syllable</a:t>
            </a:r>
          </a:p>
          <a:p>
            <a:pPr marL="609600" indent="-609600" algn="ctr" eaLnBrk="1" hangingPunct="1">
              <a:buFontTx/>
              <a:buNone/>
            </a:pPr>
            <a:endParaRPr lang="en-GB" altLang="en-US" sz="2000" u="sng"/>
          </a:p>
          <a:p>
            <a:pPr marL="609600" indent="-609600" algn="ctr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In  a  re  cent  sur  vey  by  fool  dot  co  dot  you  kay – you  can  check  it</a:t>
            </a:r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your  self – they  asked  fi  fteen  hun  dred  a  dults  a  bout  mo  ney…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F4C10CE-23DF-4801-AF4D-F4BA8A759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569325" cy="55054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altLang="en-US" sz="2000" u="sng"/>
              <a:t>Example Sentence 1 – syllable by syllable</a:t>
            </a:r>
          </a:p>
          <a:p>
            <a:pPr marL="609600" indent="-609600" algn="ctr" eaLnBrk="1" hangingPunct="1">
              <a:buFontTx/>
              <a:buNone/>
            </a:pPr>
            <a:endParaRPr lang="en-GB" altLang="en-US" sz="2000" u="sng"/>
          </a:p>
          <a:p>
            <a:pPr marL="609600" indent="-609600" algn="ctr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In  a  re  cent  sur  vey  by  fool  dot  co  dot  you  kay – you  can  check  it</a:t>
            </a:r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your  self – they  asked  fi  fteen  hun  dred  a  dults  a  bout  mo  ney…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2001160-5346-4B46-A8F5-6D1663563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569325" cy="55054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altLang="en-US" sz="2000" u="sng"/>
              <a:t>Example Sentence 1 – how he says it</a:t>
            </a:r>
          </a:p>
          <a:p>
            <a:pPr marL="609600" indent="-609600" algn="ctr" eaLnBrk="1" hangingPunct="1">
              <a:buFontTx/>
              <a:buNone/>
            </a:pPr>
            <a:endParaRPr lang="en-GB" altLang="en-US" sz="2000" u="sng"/>
          </a:p>
          <a:p>
            <a:pPr marL="609600" indent="-609600" algn="ctr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In  a  re  cent  sur  vey  by  fool  dot  co  dot  you  kay – you  can  check  it</a:t>
            </a:r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algn="ctr" eaLnBrk="1" hangingPunct="1">
              <a:buFontTx/>
              <a:buNone/>
            </a:pPr>
            <a:r>
              <a:rPr lang="en-GB" altLang="en-US" sz="2400">
                <a:solidFill>
                  <a:srgbClr val="0000FF"/>
                </a:solidFill>
                <a:cs typeface="Times New Roman" panose="02020603050405020304" pitchFamily="18" charset="0"/>
              </a:rPr>
              <a:t>I na re sen sur vey by fool do co do you kay – you cun che ki</a:t>
            </a:r>
            <a:r>
              <a:rPr lang="en-GB" altLang="en-US" sz="2000"/>
              <a:t> </a:t>
            </a:r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eaLnBrk="1" hangingPunct="1">
              <a:buFontTx/>
              <a:buNone/>
            </a:pPr>
            <a:r>
              <a:rPr lang="en-GB" altLang="en-US" sz="2000"/>
              <a:t>your  self – they  asked  fi  fteen  hun  dred  a  dults  a  bout  mo  ney…</a:t>
            </a:r>
          </a:p>
          <a:p>
            <a:pPr marL="609600" indent="-609600" eaLnBrk="1" hangingPunct="1">
              <a:buFontTx/>
              <a:buNone/>
            </a:pPr>
            <a:endParaRPr lang="en-GB" altLang="en-US" sz="2000"/>
          </a:p>
          <a:p>
            <a:pPr marL="609600" indent="-609600" algn="ctr" eaLnBrk="1" hangingPunct="1">
              <a:buFontTx/>
              <a:buNone/>
            </a:pPr>
            <a:r>
              <a:rPr lang="en-GB" altLang="en-US" sz="2400">
                <a:solidFill>
                  <a:srgbClr val="0000FF"/>
                </a:solidFill>
                <a:cs typeface="Times New Roman" panose="02020603050405020304" pitchFamily="18" charset="0"/>
              </a:rPr>
              <a:t>yu sewf – they ars fi fteen hun dre da duw su bou mu ney.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1264</Words>
  <Application>Microsoft Office PowerPoint</Application>
  <PresentationFormat>On-screen Show (4:3)</PresentationFormat>
  <Paragraphs>166</Paragraphs>
  <Slides>21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Wingdings 2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 Purland</dc:creator>
  <cp:lastModifiedBy>Matt Purland</cp:lastModifiedBy>
  <cp:revision>155</cp:revision>
  <dcterms:created xsi:type="dcterms:W3CDTF">2010-10-02T13:27:43Z</dcterms:created>
  <dcterms:modified xsi:type="dcterms:W3CDTF">2021-12-30T00:40:48Z</dcterms:modified>
</cp:coreProperties>
</file>