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84" r:id="rId3"/>
    <p:sldId id="285" r:id="rId4"/>
    <p:sldId id="286" r:id="rId5"/>
    <p:sldId id="266" r:id="rId6"/>
    <p:sldId id="268" r:id="rId7"/>
    <p:sldId id="282"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p:cViewPr varScale="1">
        <p:scale>
          <a:sx n="99" d="100"/>
          <a:sy n="99" d="100"/>
        </p:scale>
        <p:origin x="931"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4">
            <a:extLst>
              <a:ext uri="{FF2B5EF4-FFF2-40B4-BE49-F238E27FC236}">
                <a16:creationId xmlns:a16="http://schemas.microsoft.com/office/drawing/2014/main" id="{7A1CFB82-E4CF-4AC2-B2D8-8A978A5C3FAE}"/>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4BC8372D-34E8-4B80-BEFC-AA8104B190E9}"/>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F6C4EE74-CBE3-42D5-A5E7-4A8054EEF56E}"/>
              </a:ext>
            </a:extLst>
          </p:cNvPr>
          <p:cNvSpPr>
            <a:spLocks noGrp="1" noChangeArrowheads="1"/>
          </p:cNvSpPr>
          <p:nvPr>
            <p:ph type="sldNum" sz="quarter" idx="12"/>
          </p:nvPr>
        </p:nvSpPr>
        <p:spPr>
          <a:ln/>
        </p:spPr>
        <p:txBody>
          <a:bodyPr/>
          <a:lstStyle>
            <a:lvl1pPr>
              <a:defRPr/>
            </a:lvl1pPr>
          </a:lstStyle>
          <a:p>
            <a:pPr>
              <a:defRPr/>
            </a:pPr>
            <a:fld id="{39BEA7E5-44F1-4219-86CA-C437042A409E}" type="slidenum">
              <a:rPr lang="en-GB" altLang="en-US"/>
              <a:pPr>
                <a:defRPr/>
              </a:pPr>
              <a:t>‹#›</a:t>
            </a:fld>
            <a:endParaRPr lang="en-GB" altLang="en-US"/>
          </a:p>
        </p:txBody>
      </p:sp>
    </p:spTree>
    <p:extLst>
      <p:ext uri="{BB962C8B-B14F-4D97-AF65-F5344CB8AC3E}">
        <p14:creationId xmlns:p14="http://schemas.microsoft.com/office/powerpoint/2010/main" val="1060545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1D77A84E-27CB-4021-AB4C-6897F1DFFDB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72062137-4FED-487A-A028-11613DD1C3F6}"/>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B8AF5336-4D97-42AC-85DF-65D56C57AE1B}"/>
              </a:ext>
            </a:extLst>
          </p:cNvPr>
          <p:cNvSpPr>
            <a:spLocks noGrp="1" noChangeArrowheads="1"/>
          </p:cNvSpPr>
          <p:nvPr>
            <p:ph type="sldNum" sz="quarter" idx="12"/>
          </p:nvPr>
        </p:nvSpPr>
        <p:spPr>
          <a:ln/>
        </p:spPr>
        <p:txBody>
          <a:bodyPr/>
          <a:lstStyle>
            <a:lvl1pPr>
              <a:defRPr/>
            </a:lvl1pPr>
          </a:lstStyle>
          <a:p>
            <a:pPr>
              <a:defRPr/>
            </a:pPr>
            <a:fld id="{3C365566-ED83-4361-BB23-8E42C7994CF0}" type="slidenum">
              <a:rPr lang="en-GB" altLang="en-US"/>
              <a:pPr>
                <a:defRPr/>
              </a:pPr>
              <a:t>‹#›</a:t>
            </a:fld>
            <a:endParaRPr lang="en-GB" altLang="en-US"/>
          </a:p>
        </p:txBody>
      </p:sp>
    </p:spTree>
    <p:extLst>
      <p:ext uri="{BB962C8B-B14F-4D97-AF65-F5344CB8AC3E}">
        <p14:creationId xmlns:p14="http://schemas.microsoft.com/office/powerpoint/2010/main" val="82411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600D77D6-6D39-4684-BDAB-A63B5CF96A83}"/>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6FDD62E1-CFB9-41AA-817C-87EC1C281C29}"/>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4645A760-3BA6-4ABB-A690-74270C90217E}"/>
              </a:ext>
            </a:extLst>
          </p:cNvPr>
          <p:cNvSpPr>
            <a:spLocks noGrp="1" noChangeArrowheads="1"/>
          </p:cNvSpPr>
          <p:nvPr>
            <p:ph type="sldNum" sz="quarter" idx="12"/>
          </p:nvPr>
        </p:nvSpPr>
        <p:spPr>
          <a:ln/>
        </p:spPr>
        <p:txBody>
          <a:bodyPr/>
          <a:lstStyle>
            <a:lvl1pPr>
              <a:defRPr/>
            </a:lvl1pPr>
          </a:lstStyle>
          <a:p>
            <a:pPr>
              <a:defRPr/>
            </a:pPr>
            <a:fld id="{76D241B9-CC6C-47C6-9DA5-C21813F5EE75}" type="slidenum">
              <a:rPr lang="en-GB" altLang="en-US"/>
              <a:pPr>
                <a:defRPr/>
              </a:pPr>
              <a:t>‹#›</a:t>
            </a:fld>
            <a:endParaRPr lang="en-GB" altLang="en-US"/>
          </a:p>
        </p:txBody>
      </p:sp>
    </p:spTree>
    <p:extLst>
      <p:ext uri="{BB962C8B-B14F-4D97-AF65-F5344CB8AC3E}">
        <p14:creationId xmlns:p14="http://schemas.microsoft.com/office/powerpoint/2010/main" val="205401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a:extLst>
              <a:ext uri="{FF2B5EF4-FFF2-40B4-BE49-F238E27FC236}">
                <a16:creationId xmlns:a16="http://schemas.microsoft.com/office/drawing/2014/main" id="{2DF0F005-5E11-484E-BE87-485E9EBF1A10}"/>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6CDB26DD-F399-4254-9BFC-6973E4755DD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D7175169-6FC4-4A8C-BEBC-EBE15A8CE621}"/>
              </a:ext>
            </a:extLst>
          </p:cNvPr>
          <p:cNvSpPr>
            <a:spLocks noGrp="1" noChangeArrowheads="1"/>
          </p:cNvSpPr>
          <p:nvPr>
            <p:ph type="sldNum" sz="quarter" idx="12"/>
          </p:nvPr>
        </p:nvSpPr>
        <p:spPr>
          <a:ln/>
        </p:spPr>
        <p:txBody>
          <a:bodyPr/>
          <a:lstStyle>
            <a:lvl1pPr>
              <a:defRPr/>
            </a:lvl1pPr>
          </a:lstStyle>
          <a:p>
            <a:pPr>
              <a:defRPr/>
            </a:pPr>
            <a:fld id="{B03EDFBF-1CC6-492E-B301-527C57443EAB}" type="slidenum">
              <a:rPr lang="en-GB" altLang="en-US"/>
              <a:pPr>
                <a:defRPr/>
              </a:pPr>
              <a:t>‹#›</a:t>
            </a:fld>
            <a:endParaRPr lang="en-GB" altLang="en-US"/>
          </a:p>
        </p:txBody>
      </p:sp>
    </p:spTree>
    <p:extLst>
      <p:ext uri="{BB962C8B-B14F-4D97-AF65-F5344CB8AC3E}">
        <p14:creationId xmlns:p14="http://schemas.microsoft.com/office/powerpoint/2010/main" val="3500307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52236373-40F4-4E89-A765-C1651331D552}"/>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DBC03E72-17AB-4BA1-B7A2-14743E6D06EC}"/>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496B9375-D90F-48AF-8E41-A2E20B4620A0}"/>
              </a:ext>
            </a:extLst>
          </p:cNvPr>
          <p:cNvSpPr>
            <a:spLocks noGrp="1" noChangeArrowheads="1"/>
          </p:cNvSpPr>
          <p:nvPr>
            <p:ph type="sldNum" sz="quarter" idx="12"/>
          </p:nvPr>
        </p:nvSpPr>
        <p:spPr>
          <a:ln/>
        </p:spPr>
        <p:txBody>
          <a:bodyPr/>
          <a:lstStyle>
            <a:lvl1pPr>
              <a:defRPr/>
            </a:lvl1pPr>
          </a:lstStyle>
          <a:p>
            <a:pPr>
              <a:defRPr/>
            </a:pPr>
            <a:fld id="{248A3BAE-A9CD-47B0-8A41-376C28EF1566}" type="slidenum">
              <a:rPr lang="en-GB" altLang="en-US"/>
              <a:pPr>
                <a:defRPr/>
              </a:pPr>
              <a:t>‹#›</a:t>
            </a:fld>
            <a:endParaRPr lang="en-GB" altLang="en-US"/>
          </a:p>
        </p:txBody>
      </p:sp>
    </p:spTree>
    <p:extLst>
      <p:ext uri="{BB962C8B-B14F-4D97-AF65-F5344CB8AC3E}">
        <p14:creationId xmlns:p14="http://schemas.microsoft.com/office/powerpoint/2010/main" val="130324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00738F50-3DAD-405E-88DE-CF57FE34C852}"/>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6CDC4CEC-FE65-4465-B3B7-0F8D5CD4B6A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66EEBF5F-C033-4428-B165-4CA19BE00BC7}"/>
              </a:ext>
            </a:extLst>
          </p:cNvPr>
          <p:cNvSpPr>
            <a:spLocks noGrp="1" noChangeArrowheads="1"/>
          </p:cNvSpPr>
          <p:nvPr>
            <p:ph type="sldNum" sz="quarter" idx="12"/>
          </p:nvPr>
        </p:nvSpPr>
        <p:spPr>
          <a:ln/>
        </p:spPr>
        <p:txBody>
          <a:bodyPr/>
          <a:lstStyle>
            <a:lvl1pPr>
              <a:defRPr/>
            </a:lvl1pPr>
          </a:lstStyle>
          <a:p>
            <a:pPr>
              <a:defRPr/>
            </a:pPr>
            <a:fld id="{A37C50B8-819E-44AC-96E4-F22AEAA19C4D}" type="slidenum">
              <a:rPr lang="en-GB" altLang="en-US"/>
              <a:pPr>
                <a:defRPr/>
              </a:pPr>
              <a:t>‹#›</a:t>
            </a:fld>
            <a:endParaRPr lang="en-GB" altLang="en-US"/>
          </a:p>
        </p:txBody>
      </p:sp>
    </p:spTree>
    <p:extLst>
      <p:ext uri="{BB962C8B-B14F-4D97-AF65-F5344CB8AC3E}">
        <p14:creationId xmlns:p14="http://schemas.microsoft.com/office/powerpoint/2010/main" val="3787690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3F1395D-2418-46BA-B664-C62FA1C738F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9390F90C-FA25-4364-8E01-70FDE5220DDC}"/>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1EC046B1-30CB-4E07-8464-2A842A4B01E1}"/>
              </a:ext>
            </a:extLst>
          </p:cNvPr>
          <p:cNvSpPr>
            <a:spLocks noGrp="1" noChangeArrowheads="1"/>
          </p:cNvSpPr>
          <p:nvPr>
            <p:ph type="sldNum" sz="quarter" idx="12"/>
          </p:nvPr>
        </p:nvSpPr>
        <p:spPr>
          <a:ln/>
        </p:spPr>
        <p:txBody>
          <a:bodyPr/>
          <a:lstStyle>
            <a:lvl1pPr>
              <a:defRPr/>
            </a:lvl1pPr>
          </a:lstStyle>
          <a:p>
            <a:pPr>
              <a:defRPr/>
            </a:pPr>
            <a:fld id="{7BF262A5-84A2-438F-9531-D9256A5A0AE6}" type="slidenum">
              <a:rPr lang="en-GB" altLang="en-US"/>
              <a:pPr>
                <a:defRPr/>
              </a:pPr>
              <a:t>‹#›</a:t>
            </a:fld>
            <a:endParaRPr lang="en-GB" altLang="en-US"/>
          </a:p>
        </p:txBody>
      </p:sp>
    </p:spTree>
    <p:extLst>
      <p:ext uri="{BB962C8B-B14F-4D97-AF65-F5344CB8AC3E}">
        <p14:creationId xmlns:p14="http://schemas.microsoft.com/office/powerpoint/2010/main" val="2577192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67D267D4-1FC8-47E0-B797-ECFE766B2D93}"/>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38D78F46-A48A-4997-AFD3-242A600033E2}"/>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736CAF00-D5CF-4C63-B092-A77D12689744}"/>
              </a:ext>
            </a:extLst>
          </p:cNvPr>
          <p:cNvSpPr>
            <a:spLocks noGrp="1" noChangeArrowheads="1"/>
          </p:cNvSpPr>
          <p:nvPr>
            <p:ph type="sldNum" sz="quarter" idx="12"/>
          </p:nvPr>
        </p:nvSpPr>
        <p:spPr>
          <a:ln/>
        </p:spPr>
        <p:txBody>
          <a:bodyPr/>
          <a:lstStyle>
            <a:lvl1pPr>
              <a:defRPr/>
            </a:lvl1pPr>
          </a:lstStyle>
          <a:p>
            <a:pPr>
              <a:defRPr/>
            </a:pPr>
            <a:fld id="{98B41B31-4A1C-430A-9761-D9538645CDFD}" type="slidenum">
              <a:rPr lang="en-GB" altLang="en-US"/>
              <a:pPr>
                <a:defRPr/>
              </a:pPr>
              <a:t>‹#›</a:t>
            </a:fld>
            <a:endParaRPr lang="en-GB" altLang="en-US"/>
          </a:p>
        </p:txBody>
      </p:sp>
    </p:spTree>
    <p:extLst>
      <p:ext uri="{BB962C8B-B14F-4D97-AF65-F5344CB8AC3E}">
        <p14:creationId xmlns:p14="http://schemas.microsoft.com/office/powerpoint/2010/main" val="3682887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430B1720-62EF-4B38-9466-0DB1406850F2}"/>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83CBB3FA-DC91-4DFE-B3E8-C436BB3E806E}"/>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48D55F9A-8FAB-4B63-833C-9A644BE255D3}"/>
              </a:ext>
            </a:extLst>
          </p:cNvPr>
          <p:cNvSpPr>
            <a:spLocks noGrp="1" noChangeArrowheads="1"/>
          </p:cNvSpPr>
          <p:nvPr>
            <p:ph type="sldNum" sz="quarter" idx="12"/>
          </p:nvPr>
        </p:nvSpPr>
        <p:spPr>
          <a:ln/>
        </p:spPr>
        <p:txBody>
          <a:bodyPr/>
          <a:lstStyle>
            <a:lvl1pPr>
              <a:defRPr/>
            </a:lvl1pPr>
          </a:lstStyle>
          <a:p>
            <a:pPr>
              <a:defRPr/>
            </a:pPr>
            <a:fld id="{DA496793-CE60-41A9-B59A-EC0E7C40E4FC}" type="slidenum">
              <a:rPr lang="en-GB" altLang="en-US"/>
              <a:pPr>
                <a:defRPr/>
              </a:pPr>
              <a:t>‹#›</a:t>
            </a:fld>
            <a:endParaRPr lang="en-GB" altLang="en-US"/>
          </a:p>
        </p:txBody>
      </p:sp>
    </p:spTree>
    <p:extLst>
      <p:ext uri="{BB962C8B-B14F-4D97-AF65-F5344CB8AC3E}">
        <p14:creationId xmlns:p14="http://schemas.microsoft.com/office/powerpoint/2010/main" val="3471036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5289D88-8352-49CC-9732-20CDDB3B0E0C}"/>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1DB48D77-EC97-4084-BA95-ECC7735B9F7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6302E1AD-D49D-43E2-8E74-5CCD8673D580}"/>
              </a:ext>
            </a:extLst>
          </p:cNvPr>
          <p:cNvSpPr>
            <a:spLocks noGrp="1" noChangeArrowheads="1"/>
          </p:cNvSpPr>
          <p:nvPr>
            <p:ph type="sldNum" sz="quarter" idx="12"/>
          </p:nvPr>
        </p:nvSpPr>
        <p:spPr>
          <a:ln/>
        </p:spPr>
        <p:txBody>
          <a:bodyPr/>
          <a:lstStyle>
            <a:lvl1pPr>
              <a:defRPr/>
            </a:lvl1pPr>
          </a:lstStyle>
          <a:p>
            <a:pPr>
              <a:defRPr/>
            </a:pPr>
            <a:fld id="{771098E5-DA45-461B-A9FB-FE66348AED8D}" type="slidenum">
              <a:rPr lang="en-GB" altLang="en-US"/>
              <a:pPr>
                <a:defRPr/>
              </a:pPr>
              <a:t>‹#›</a:t>
            </a:fld>
            <a:endParaRPr lang="en-GB" altLang="en-US"/>
          </a:p>
        </p:txBody>
      </p:sp>
    </p:spTree>
    <p:extLst>
      <p:ext uri="{BB962C8B-B14F-4D97-AF65-F5344CB8AC3E}">
        <p14:creationId xmlns:p14="http://schemas.microsoft.com/office/powerpoint/2010/main" val="2502648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031F6373-06EA-4028-A55B-55981FF94421}"/>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3F48484A-BC33-4430-9D8B-9B4BB299ED5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11E3A10C-71F5-447C-A003-A1D593DFB195}"/>
              </a:ext>
            </a:extLst>
          </p:cNvPr>
          <p:cNvSpPr>
            <a:spLocks noGrp="1" noChangeArrowheads="1"/>
          </p:cNvSpPr>
          <p:nvPr>
            <p:ph type="sldNum" sz="quarter" idx="12"/>
          </p:nvPr>
        </p:nvSpPr>
        <p:spPr>
          <a:ln/>
        </p:spPr>
        <p:txBody>
          <a:bodyPr/>
          <a:lstStyle>
            <a:lvl1pPr>
              <a:defRPr/>
            </a:lvl1pPr>
          </a:lstStyle>
          <a:p>
            <a:pPr>
              <a:defRPr/>
            </a:pPr>
            <a:fld id="{ED411BBB-E867-4844-88F6-89F9D1979B42}" type="slidenum">
              <a:rPr lang="en-GB" altLang="en-US"/>
              <a:pPr>
                <a:defRPr/>
              </a:pPr>
              <a:t>‹#›</a:t>
            </a:fld>
            <a:endParaRPr lang="en-GB" altLang="en-US"/>
          </a:p>
        </p:txBody>
      </p:sp>
    </p:spTree>
    <p:extLst>
      <p:ext uri="{BB962C8B-B14F-4D97-AF65-F5344CB8AC3E}">
        <p14:creationId xmlns:p14="http://schemas.microsoft.com/office/powerpoint/2010/main" val="208161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AF096E80-F6FE-4BB0-A1BA-9D4C13461DF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146C6DDC-304B-4F98-8423-04A05F771550}"/>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DB15668E-CCF2-46AD-A3AA-2B6A7D9FFC53}"/>
              </a:ext>
            </a:extLst>
          </p:cNvPr>
          <p:cNvSpPr>
            <a:spLocks noGrp="1" noChangeArrowheads="1"/>
          </p:cNvSpPr>
          <p:nvPr>
            <p:ph type="sldNum" sz="quarter" idx="12"/>
          </p:nvPr>
        </p:nvSpPr>
        <p:spPr>
          <a:ln/>
        </p:spPr>
        <p:txBody>
          <a:bodyPr/>
          <a:lstStyle>
            <a:lvl1pPr>
              <a:defRPr/>
            </a:lvl1pPr>
          </a:lstStyle>
          <a:p>
            <a:pPr>
              <a:defRPr/>
            </a:pPr>
            <a:fld id="{7546A910-7D68-4DDE-BA20-EC4B8E22A2D6}" type="slidenum">
              <a:rPr lang="en-GB" altLang="en-US"/>
              <a:pPr>
                <a:defRPr/>
              </a:pPr>
              <a:t>‹#›</a:t>
            </a:fld>
            <a:endParaRPr lang="en-GB" altLang="en-US"/>
          </a:p>
        </p:txBody>
      </p:sp>
    </p:spTree>
    <p:extLst>
      <p:ext uri="{BB962C8B-B14F-4D97-AF65-F5344CB8AC3E}">
        <p14:creationId xmlns:p14="http://schemas.microsoft.com/office/powerpoint/2010/main" val="430859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7EB2800-B52A-4434-BB09-C5BED36FD4F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F67C5BC1-DE6B-4C66-B3AB-426E65DD193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3F3601EC-84CC-4C36-A03E-52F3DE78C2BC}"/>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vl1pPr>
          </a:lstStyle>
          <a:p>
            <a:pPr>
              <a:defRPr/>
            </a:pPr>
            <a:endParaRPr lang="en-GB" altLang="en-US"/>
          </a:p>
        </p:txBody>
      </p:sp>
      <p:sp>
        <p:nvSpPr>
          <p:cNvPr id="1029" name="Rectangle 5">
            <a:extLst>
              <a:ext uri="{FF2B5EF4-FFF2-40B4-BE49-F238E27FC236}">
                <a16:creationId xmlns:a16="http://schemas.microsoft.com/office/drawing/2014/main" id="{5816315F-8FEB-442E-A490-F9FC47B479A8}"/>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GB" altLang="en-US"/>
          </a:p>
        </p:txBody>
      </p:sp>
      <p:sp>
        <p:nvSpPr>
          <p:cNvPr id="1030" name="Rectangle 6">
            <a:extLst>
              <a:ext uri="{FF2B5EF4-FFF2-40B4-BE49-F238E27FC236}">
                <a16:creationId xmlns:a16="http://schemas.microsoft.com/office/drawing/2014/main" id="{DDB00628-E9F6-4B26-993B-9796A11A31A0}"/>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01C5D4E-739A-47EB-9589-167006FFD7B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Dolch_Word_List" TargetMode="External"/><Relationship Id="rId2" Type="http://schemas.openxmlformats.org/officeDocument/2006/relationships/hyperlink" Target="http://en.wikipedia.org/wiki/Most_common_words_in_English"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www.youtube.com/watch?v=iYpDwhpILkQ"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info@purlandtraining.com" TargetMode="External"/><Relationship Id="rId2" Type="http://schemas.openxmlformats.org/officeDocument/2006/relationships/hyperlink" Target="https://purlandtraining.com/" TargetMode="External"/><Relationship Id="rId1" Type="http://schemas.openxmlformats.org/officeDocument/2006/relationships/slideLayout" Target="../slideLayouts/slideLayout2.xml"/><Relationship Id="rId6" Type="http://schemas.openxmlformats.org/officeDocument/2006/relationships/hyperlink" Target="https://purlandtraining.com/free-books/free-talk-a-lot-elementary-handbook-by-matt-purland/" TargetMode="External"/><Relationship Id="rId5" Type="http://schemas.openxmlformats.org/officeDocument/2006/relationships/hyperlink" Target="https://www.facebook.com/purlandtrainingcom/" TargetMode="External"/><Relationship Id="rId4" Type="http://schemas.openxmlformats.org/officeDocument/2006/relationships/hyperlink" Target="https://twitter.com/purlandtraini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Content Placeholder 4" descr="A cake sitting on top of a table&#10;&#10;Description automatically generated">
            <a:extLst>
              <a:ext uri="{FF2B5EF4-FFF2-40B4-BE49-F238E27FC236}">
                <a16:creationId xmlns:a16="http://schemas.microsoft.com/office/drawing/2014/main" id="{0FE39AAF-B9FE-4557-B106-3508190245A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19225" y="1165225"/>
            <a:ext cx="6305550" cy="4525963"/>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54E50CC7-B56E-427B-935C-D4BE35FA01F4}"/>
              </a:ext>
            </a:extLst>
          </p:cNvPr>
          <p:cNvSpPr txBox="1">
            <a:spLocks noChangeArrowheads="1"/>
          </p:cNvSpPr>
          <p:nvPr/>
        </p:nvSpPr>
        <p:spPr bwMode="auto">
          <a:xfrm>
            <a:off x="1042988" y="449263"/>
            <a:ext cx="7148512" cy="585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u="sng"/>
              <a:t>What are the “th” sounds in English? (Page 3)</a:t>
            </a:r>
          </a:p>
          <a:p>
            <a:pPr algn="ctr" eaLnBrk="1" hangingPunct="1">
              <a:spcBef>
                <a:spcPct val="0"/>
              </a:spcBef>
              <a:buFontTx/>
              <a:buNone/>
            </a:pPr>
            <a:endParaRPr lang="en-GB" altLang="en-US" sz="1800"/>
          </a:p>
          <a:p>
            <a:pPr eaLnBrk="1" hangingPunct="1">
              <a:spcBef>
                <a:spcPct val="0"/>
              </a:spcBef>
              <a:buFontTx/>
              <a:buNone/>
            </a:pPr>
            <a:r>
              <a:rPr lang="en-GB" altLang="en-US" sz="1800"/>
              <a:t>English words that have the  </a:t>
            </a:r>
            <a:r>
              <a:rPr lang="en-GB" altLang="en-US" sz="1800">
                <a:latin typeface="Times PhoneticIPA" panose="04010500000000000000" pitchFamily="82" charset="0"/>
              </a:rPr>
              <a:t>/D/</a:t>
            </a:r>
            <a:r>
              <a:rPr lang="en-GB" altLang="en-US" sz="1800"/>
              <a:t>  sound are generally </a:t>
            </a:r>
            <a:r>
              <a:rPr lang="en-GB" altLang="en-US" sz="1800" b="1"/>
              <a:t>function words</a:t>
            </a:r>
            <a:r>
              <a:rPr lang="en-GB" altLang="en-US" sz="1800"/>
              <a:t>. For example, pronouns (like “</a:t>
            </a:r>
            <a:r>
              <a:rPr lang="en-GB" altLang="en-US" sz="1800" b="1"/>
              <a:t>th</a:t>
            </a:r>
            <a:r>
              <a:rPr lang="en-GB" altLang="en-US" sz="1800"/>
              <a:t>eir”, “</a:t>
            </a:r>
            <a:r>
              <a:rPr lang="en-GB" altLang="en-US" sz="1800" b="1"/>
              <a:t>th</a:t>
            </a:r>
            <a:r>
              <a:rPr lang="en-GB" altLang="en-US" sz="1800"/>
              <a:t>eirs”, “</a:t>
            </a:r>
            <a:r>
              <a:rPr lang="en-GB" altLang="en-US" sz="1800" b="1"/>
              <a:t>th</a:t>
            </a:r>
            <a:r>
              <a:rPr lang="en-GB" altLang="en-US" sz="1800"/>
              <a:t>em”, and “</a:t>
            </a:r>
            <a:r>
              <a:rPr lang="en-GB" altLang="en-US" sz="1800" b="1"/>
              <a:t>th</a:t>
            </a:r>
            <a:r>
              <a:rPr lang="en-GB" altLang="en-US" sz="1800"/>
              <a:t>emselves”), determiners (like “</a:t>
            </a:r>
            <a:r>
              <a:rPr lang="en-GB" altLang="en-US" sz="1800" b="1"/>
              <a:t>th</a:t>
            </a:r>
            <a:r>
              <a:rPr lang="en-GB" altLang="en-US" sz="1800"/>
              <a:t>is”, “</a:t>
            </a:r>
            <a:r>
              <a:rPr lang="en-GB" altLang="en-US" sz="1800" b="1"/>
              <a:t>th</a:t>
            </a:r>
            <a:r>
              <a:rPr lang="en-GB" altLang="en-US" sz="1800"/>
              <a:t>at”, “</a:t>
            </a:r>
            <a:r>
              <a:rPr lang="en-GB" altLang="en-US" sz="1800" b="1"/>
              <a:t>th</a:t>
            </a:r>
            <a:r>
              <a:rPr lang="en-GB" altLang="en-US" sz="1800"/>
              <a:t>ese”, and “</a:t>
            </a:r>
            <a:r>
              <a:rPr lang="en-GB" altLang="en-US" sz="1800" b="1"/>
              <a:t>th</a:t>
            </a:r>
            <a:r>
              <a:rPr lang="en-GB" altLang="en-US" sz="1800"/>
              <a:t>ose”), conjunctions (like “</a:t>
            </a:r>
            <a:r>
              <a:rPr lang="en-GB" altLang="en-US" sz="1800" b="1"/>
              <a:t>th</a:t>
            </a:r>
            <a:r>
              <a:rPr lang="en-GB" altLang="en-US" sz="1800"/>
              <a:t>ough”), the preposition “wi</a:t>
            </a:r>
            <a:r>
              <a:rPr lang="en-GB" altLang="en-US" sz="1800" b="1"/>
              <a:t>th</a:t>
            </a:r>
            <a:r>
              <a:rPr lang="en-GB" altLang="en-US" sz="1800"/>
              <a:t>”, and time words, (like “</a:t>
            </a:r>
            <a:r>
              <a:rPr lang="en-GB" altLang="en-US" sz="1800" b="1"/>
              <a:t>th</a:t>
            </a:r>
            <a:r>
              <a:rPr lang="en-GB" altLang="en-US" sz="1800"/>
              <a:t>en”, and “</a:t>
            </a:r>
            <a:r>
              <a:rPr lang="en-GB" altLang="en-US" sz="1800" b="1"/>
              <a:t>th</a:t>
            </a:r>
            <a:r>
              <a:rPr lang="en-GB" altLang="en-US" sz="1800"/>
              <a:t>ereafter”). All comparative phrases contain the  </a:t>
            </a:r>
            <a:r>
              <a:rPr lang="en-GB" altLang="en-US" sz="1800">
                <a:latin typeface="Times PhoneticIPA" panose="04010500000000000000" pitchFamily="82" charset="0"/>
              </a:rPr>
              <a:t>/D/</a:t>
            </a:r>
            <a:r>
              <a:rPr lang="en-GB" altLang="en-US" sz="1800"/>
              <a:t>  sound, thanks to the word “than” being included after the comparative adjective, e.g. “stronger </a:t>
            </a:r>
            <a:r>
              <a:rPr lang="en-GB" altLang="en-US" sz="1800" b="1"/>
              <a:t>th</a:t>
            </a:r>
            <a:r>
              <a:rPr lang="en-GB" altLang="en-US" sz="1800"/>
              <a:t>an”.</a:t>
            </a:r>
          </a:p>
          <a:p>
            <a:pPr eaLnBrk="1" hangingPunct="1">
              <a:spcBef>
                <a:spcPct val="0"/>
              </a:spcBef>
              <a:buFontTx/>
              <a:buNone/>
            </a:pPr>
            <a:endParaRPr lang="en-GB" altLang="en-US" sz="1800"/>
          </a:p>
          <a:p>
            <a:pPr eaLnBrk="1" hangingPunct="1">
              <a:spcBef>
                <a:spcPct val="0"/>
              </a:spcBef>
              <a:buFontTx/>
              <a:buNone/>
            </a:pPr>
            <a:r>
              <a:rPr lang="en-GB" altLang="en-US" sz="1800"/>
              <a:t>As you can see, many very common words in English contain one or other of these sounds. A good example is the definite article “the”, which is so ubiquitous (“Article before a noun!”) that it can be heard in almost every sentence in English.</a:t>
            </a:r>
          </a:p>
          <a:p>
            <a:pPr eaLnBrk="1" hangingPunct="1">
              <a:spcBef>
                <a:spcPct val="0"/>
              </a:spcBef>
              <a:buFontTx/>
              <a:buNone/>
            </a:pPr>
            <a:endParaRPr lang="en-GB" altLang="en-US" sz="1800"/>
          </a:p>
          <a:p>
            <a:pPr eaLnBrk="1" hangingPunct="1">
              <a:spcBef>
                <a:spcPct val="0"/>
              </a:spcBef>
              <a:buFontTx/>
              <a:buNone/>
            </a:pPr>
            <a:r>
              <a:rPr lang="en-GB" altLang="en-US" sz="1800"/>
              <a:t>Word frequency lists: </a:t>
            </a:r>
            <a:r>
              <a:rPr lang="en-GB" altLang="en-US" sz="1800" i="1"/>
              <a:t>“B</a:t>
            </a:r>
            <a:r>
              <a:rPr lang="en-US" altLang="en-US" sz="1800" i="1"/>
              <a:t>ased on an analysis of the Oxford English Corpus of over a billion words, and represents one study done by Oxford Online, associated with the Oxford English Dictionary.”</a:t>
            </a:r>
            <a:r>
              <a:rPr lang="en-US" altLang="en-US" sz="1800"/>
              <a:t> </a:t>
            </a:r>
          </a:p>
          <a:p>
            <a:pPr eaLnBrk="1" hangingPunct="1">
              <a:spcBef>
                <a:spcPct val="0"/>
              </a:spcBef>
              <a:buFontTx/>
              <a:buNone/>
            </a:pPr>
            <a:endParaRPr lang="en-US" altLang="en-US" sz="1800"/>
          </a:p>
          <a:p>
            <a:pPr eaLnBrk="1" hangingPunct="1">
              <a:spcBef>
                <a:spcPct val="0"/>
              </a:spcBef>
              <a:buFontTx/>
              <a:buNone/>
            </a:pPr>
            <a:r>
              <a:rPr lang="en-US" altLang="en-US" sz="1800"/>
              <a:t>There are twelve “th” words in the top 100 English words:</a:t>
            </a:r>
          </a:p>
          <a:p>
            <a:pPr eaLnBrk="1" hangingPunct="1">
              <a:spcBef>
                <a:spcPct val="0"/>
              </a:spcBef>
              <a:buFontTx/>
              <a:buNone/>
            </a:pPr>
            <a:endParaRPr lang="en-US" altLang="en-US"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C82922A7-E140-4CD9-83B2-23947D531E9E}"/>
              </a:ext>
            </a:extLst>
          </p:cNvPr>
          <p:cNvSpPr txBox="1">
            <a:spLocks noChangeArrowheads="1"/>
          </p:cNvSpPr>
          <p:nvPr/>
        </p:nvSpPr>
        <p:spPr bwMode="auto">
          <a:xfrm>
            <a:off x="1042988" y="449263"/>
            <a:ext cx="7148512" cy="585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u="sng"/>
              <a:t>What are the “th” sounds in English? (Page 4)</a:t>
            </a:r>
          </a:p>
          <a:p>
            <a:pPr algn="ctr" eaLnBrk="1" hangingPunct="1">
              <a:spcBef>
                <a:spcPct val="0"/>
              </a:spcBef>
              <a:buFontTx/>
              <a:buNone/>
            </a:pPr>
            <a:endParaRPr lang="en-GB" altLang="en-US" sz="1800"/>
          </a:p>
          <a:p>
            <a:pPr eaLnBrk="1" hangingPunct="1">
              <a:spcBef>
                <a:spcPct val="0"/>
              </a:spcBef>
              <a:buFontTx/>
              <a:buNone/>
            </a:pPr>
            <a:r>
              <a:rPr lang="en-US" altLang="en-US" sz="1800"/>
              <a:t>1 – the (definite article), 8 – that, 15 – with, 21 – this, 26 – they</a:t>
            </a:r>
          </a:p>
          <a:p>
            <a:pPr eaLnBrk="1" hangingPunct="1">
              <a:spcBef>
                <a:spcPct val="0"/>
              </a:spcBef>
              <a:buFontTx/>
              <a:buNone/>
            </a:pPr>
            <a:r>
              <a:rPr lang="en-US" altLang="en-US" sz="1800"/>
              <a:t>38 – there, 39 – their, 70 – other, 71 – than, 72 – then, </a:t>
            </a:r>
            <a:r>
              <a:rPr lang="en-US" altLang="en-US" sz="1800" b="1"/>
              <a:t>79 – think</a:t>
            </a:r>
            <a:r>
              <a:rPr lang="en-US" altLang="en-US" sz="1800"/>
              <a:t>,</a:t>
            </a:r>
          </a:p>
          <a:p>
            <a:pPr eaLnBrk="1" hangingPunct="1">
              <a:spcBef>
                <a:spcPct val="0"/>
              </a:spcBef>
              <a:buFontTx/>
              <a:buNone/>
            </a:pPr>
            <a:r>
              <a:rPr lang="en-US" altLang="en-US" sz="1800"/>
              <a:t>96 – these</a:t>
            </a:r>
          </a:p>
          <a:p>
            <a:pPr eaLnBrk="1" hangingPunct="1">
              <a:spcBef>
                <a:spcPct val="0"/>
              </a:spcBef>
              <a:buFontTx/>
              <a:buNone/>
            </a:pPr>
            <a:endParaRPr lang="en-US" altLang="en-US" sz="1800"/>
          </a:p>
          <a:p>
            <a:pPr eaLnBrk="1" hangingPunct="1">
              <a:spcBef>
                <a:spcPct val="0"/>
              </a:spcBef>
              <a:buFontTx/>
              <a:buNone/>
            </a:pPr>
            <a:r>
              <a:rPr lang="en-US" altLang="en-US" sz="1800"/>
              <a:t>So  </a:t>
            </a:r>
            <a:r>
              <a:rPr lang="en-US" altLang="en-US" sz="1800">
                <a:latin typeface="Times PhoneticIPA" panose="04010500000000000000" pitchFamily="82" charset="0"/>
              </a:rPr>
              <a:t>/D/</a:t>
            </a:r>
            <a:r>
              <a:rPr lang="en-US" altLang="en-US" sz="1800"/>
              <a:t>  is more common than  </a:t>
            </a:r>
            <a:r>
              <a:rPr lang="en-US" altLang="en-US" sz="1800">
                <a:latin typeface="Times PhoneticIPA" panose="04010500000000000000" pitchFamily="82" charset="0"/>
              </a:rPr>
              <a:t>/T/</a:t>
            </a:r>
            <a:r>
              <a:rPr lang="en-US" altLang="en-US" sz="1800"/>
              <a:t>.</a:t>
            </a:r>
            <a:endParaRPr lang="en-GB" altLang="en-US" sz="1800">
              <a:latin typeface="Times PhoneticIPA" panose="04010500000000000000" pitchFamily="82" charset="0"/>
              <a:hlinkClick r:id="rId2"/>
            </a:endParaRPr>
          </a:p>
          <a:p>
            <a:pPr eaLnBrk="1" hangingPunct="1">
              <a:spcBef>
                <a:spcPct val="0"/>
              </a:spcBef>
              <a:buFontTx/>
              <a:buNone/>
            </a:pPr>
            <a:r>
              <a:rPr lang="en-GB" altLang="en-US" sz="1800">
                <a:hlinkClick r:id="rId2"/>
              </a:rPr>
              <a:t>http://en.wikipedia.org/wiki/Most_common_words_in_English</a:t>
            </a:r>
            <a:endParaRPr lang="en-GB" altLang="en-US" sz="1800"/>
          </a:p>
          <a:p>
            <a:pPr eaLnBrk="1" hangingPunct="1">
              <a:spcBef>
                <a:spcPct val="0"/>
              </a:spcBef>
              <a:buFontTx/>
              <a:buNone/>
            </a:pPr>
            <a:endParaRPr lang="en-GB" altLang="en-US" sz="1800"/>
          </a:p>
          <a:p>
            <a:pPr eaLnBrk="1" hangingPunct="1">
              <a:spcBef>
                <a:spcPct val="0"/>
              </a:spcBef>
              <a:buFontTx/>
              <a:buNone/>
            </a:pPr>
            <a:r>
              <a:rPr lang="en-GB" altLang="en-US" sz="1800"/>
              <a:t>Out of the 220 Dolch words + 95 nouns, there are 21 “th” words. 15 have the  </a:t>
            </a:r>
            <a:r>
              <a:rPr lang="en-GB" altLang="en-US" sz="1800">
                <a:latin typeface="Times PhoneticIPA" panose="04010500000000000000" pitchFamily="82" charset="0"/>
              </a:rPr>
              <a:t>/D/</a:t>
            </a:r>
            <a:r>
              <a:rPr lang="en-GB" altLang="en-US" sz="1800"/>
              <a:t>  sound, and only 6 have the  </a:t>
            </a:r>
            <a:r>
              <a:rPr lang="en-GB" altLang="en-US" sz="1800">
                <a:latin typeface="Times PhoneticIPA" panose="04010500000000000000" pitchFamily="82" charset="0"/>
              </a:rPr>
              <a:t>/T/</a:t>
            </a:r>
            <a:r>
              <a:rPr lang="en-GB" altLang="en-US" sz="1800"/>
              <a:t>  sound:</a:t>
            </a:r>
          </a:p>
          <a:p>
            <a:pPr eaLnBrk="1" hangingPunct="1">
              <a:spcBef>
                <a:spcPct val="0"/>
              </a:spcBef>
              <a:buFontTx/>
              <a:buNone/>
            </a:pPr>
            <a:br>
              <a:rPr lang="en-GB" altLang="en-US" sz="1800"/>
            </a:br>
            <a:r>
              <a:rPr lang="en-GB" altLang="en-US" sz="1800"/>
              <a:t>the, </a:t>
            </a:r>
            <a:r>
              <a:rPr lang="en-GB" altLang="en-US" sz="1800" b="1"/>
              <a:t>three, </a:t>
            </a:r>
            <a:r>
              <a:rPr lang="en-GB" altLang="en-US" sz="1800"/>
              <a:t>that, there, they, this, with, </a:t>
            </a:r>
            <a:r>
              <a:rPr lang="en-GB" altLang="en-US" sz="1800" b="1"/>
              <a:t>thank, </a:t>
            </a:r>
            <a:r>
              <a:rPr lang="en-GB" altLang="en-US" sz="1800"/>
              <a:t>them, then, </a:t>
            </a:r>
            <a:r>
              <a:rPr lang="en-GB" altLang="en-US" sz="1800" b="1"/>
              <a:t>think, both, </a:t>
            </a:r>
            <a:r>
              <a:rPr lang="en-GB" altLang="en-US" sz="1800"/>
              <a:t>their, these, those, together, </a:t>
            </a:r>
            <a:r>
              <a:rPr lang="en-GB" altLang="en-US" sz="1800" b="1"/>
              <a:t>birthday, </a:t>
            </a:r>
            <a:r>
              <a:rPr lang="en-GB" altLang="en-US" sz="1800"/>
              <a:t>brother, father, mother,</a:t>
            </a:r>
            <a:endParaRPr lang="en-GB" altLang="en-US" sz="1800" b="1"/>
          </a:p>
          <a:p>
            <a:pPr eaLnBrk="1" hangingPunct="1">
              <a:spcBef>
                <a:spcPct val="0"/>
              </a:spcBef>
              <a:buFontTx/>
              <a:buNone/>
            </a:pPr>
            <a:r>
              <a:rPr lang="en-GB" altLang="en-US" sz="1800" b="1"/>
              <a:t>thing</a:t>
            </a:r>
            <a:endParaRPr lang="en-GB" altLang="en-US" sz="1800">
              <a:hlinkClick r:id="rId3"/>
            </a:endParaRPr>
          </a:p>
          <a:p>
            <a:pPr eaLnBrk="1" hangingPunct="1">
              <a:spcBef>
                <a:spcPct val="0"/>
              </a:spcBef>
              <a:buFontTx/>
              <a:buNone/>
            </a:pPr>
            <a:r>
              <a:rPr lang="en-GB" altLang="en-US" sz="1800">
                <a:hlinkClick r:id="rId3"/>
              </a:rPr>
              <a:t>http://en.wikipedia.org/wiki/Dolch_Word_List</a:t>
            </a:r>
            <a:endParaRPr lang="en-GB" altLang="en-US" sz="1800"/>
          </a:p>
          <a:p>
            <a:pPr eaLnBrk="1" hangingPunct="1">
              <a:spcBef>
                <a:spcPct val="0"/>
              </a:spcBef>
              <a:buFontTx/>
              <a:buNone/>
            </a:pPr>
            <a:endParaRPr lang="en-GB" altLang="en-US" sz="1800"/>
          </a:p>
          <a:p>
            <a:pPr eaLnBrk="1" hangingPunct="1">
              <a:spcBef>
                <a:spcPct val="0"/>
              </a:spcBef>
              <a:buFontTx/>
              <a:buNone/>
            </a:pPr>
            <a:r>
              <a:rPr lang="en-GB" altLang="en-US" sz="1800"/>
              <a:t>Try this exercise: take any page of a novel or textbook, count the number of lines, then count how many lines </a:t>
            </a:r>
            <a:r>
              <a:rPr lang="en-GB" altLang="en-US" sz="1800" b="1"/>
              <a:t>don’t</a:t>
            </a:r>
            <a:r>
              <a:rPr lang="en-GB" altLang="en-US" sz="1800"/>
              <a:t> have a word with “th” in the spelling. I found approx. 8/37 lines – most often the word with “th” was “the”.</a:t>
            </a:r>
            <a:endParaRPr lang="en-US" altLang="en-US"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826840D0-1558-41D1-B190-6455DF75CE07}"/>
              </a:ext>
            </a:extLst>
          </p:cNvPr>
          <p:cNvSpPr txBox="1">
            <a:spLocks noChangeArrowheads="1"/>
          </p:cNvSpPr>
          <p:nvPr/>
        </p:nvSpPr>
        <p:spPr bwMode="auto">
          <a:xfrm>
            <a:off x="1042988" y="449263"/>
            <a:ext cx="7148512" cy="55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u="sng"/>
              <a:t>Why are they so difficult to pronounce? (Page 1)</a:t>
            </a:r>
          </a:p>
          <a:p>
            <a:pPr algn="ctr" eaLnBrk="1" hangingPunct="1">
              <a:spcBef>
                <a:spcPct val="0"/>
              </a:spcBef>
              <a:buFontTx/>
              <a:buNone/>
            </a:pPr>
            <a:endParaRPr lang="en-GB" altLang="en-US" sz="1800"/>
          </a:p>
          <a:p>
            <a:pPr eaLnBrk="1" hangingPunct="1">
              <a:spcBef>
                <a:spcPct val="0"/>
              </a:spcBef>
              <a:buFontTx/>
              <a:buNone/>
            </a:pPr>
            <a:r>
              <a:rPr lang="en-GB" altLang="en-US" sz="1800"/>
              <a:t>These phonemes (sounds) don’t exist in many languages, e.g. Chinese, Vietnamese, and Polish. Where English native speakers learn them from their parents from before birth, ESL students have to start from scratch, cold. E.g. I can’t roll my r’s, but a native speaker of Polish can do it effortlessly. I have to learn to do it, or to “trick it”.</a:t>
            </a:r>
          </a:p>
          <a:p>
            <a:pPr eaLnBrk="1" hangingPunct="1">
              <a:spcBef>
                <a:spcPct val="0"/>
              </a:spcBef>
              <a:buFontTx/>
              <a:buNone/>
            </a:pPr>
            <a:endParaRPr lang="en-GB" altLang="en-US" sz="1800"/>
          </a:p>
          <a:p>
            <a:pPr eaLnBrk="1" hangingPunct="1">
              <a:spcBef>
                <a:spcPct val="0"/>
              </a:spcBef>
              <a:buFontTx/>
              <a:buNone/>
            </a:pPr>
            <a:r>
              <a:rPr lang="en-GB" altLang="en-US" sz="1800"/>
              <a:t>In many accents in English, e.g. teenagers’ street language, English native speakers don’t bother pronouncing “th”. They use substitute sounds, e.g.  </a:t>
            </a:r>
            <a:r>
              <a:rPr lang="en-GB" altLang="en-US" sz="1800">
                <a:latin typeface="Times PhoneticIPA" panose="04010500000000000000" pitchFamily="82" charset="0"/>
              </a:rPr>
              <a:t>/f/</a:t>
            </a:r>
            <a:r>
              <a:rPr lang="en-GB" altLang="en-US" sz="1800"/>
              <a:t>  instead of  </a:t>
            </a:r>
            <a:r>
              <a:rPr lang="en-GB" altLang="en-US" sz="1800">
                <a:latin typeface="Times PhoneticIPA" panose="04010500000000000000" pitchFamily="82" charset="0"/>
              </a:rPr>
              <a:t>/T/</a:t>
            </a:r>
            <a:r>
              <a:rPr lang="en-GB" altLang="en-US" sz="1800"/>
              <a:t> , and  </a:t>
            </a:r>
            <a:r>
              <a:rPr lang="en-GB" altLang="en-US" sz="1800">
                <a:latin typeface="Times PhoneticIPA" panose="04010500000000000000" pitchFamily="82" charset="0"/>
              </a:rPr>
              <a:t>/v/</a:t>
            </a:r>
            <a:r>
              <a:rPr lang="en-GB" altLang="en-US" sz="1800"/>
              <a:t>  instead of  </a:t>
            </a:r>
            <a:r>
              <a:rPr lang="en-GB" altLang="en-US" sz="1800">
                <a:latin typeface="Times PhoneticIPA" panose="04010500000000000000" pitchFamily="82" charset="0"/>
              </a:rPr>
              <a:t>/D/</a:t>
            </a:r>
            <a:r>
              <a:rPr lang="en-GB" altLang="en-US" sz="1800"/>
              <a:t> . For example:</a:t>
            </a:r>
          </a:p>
          <a:p>
            <a:pPr eaLnBrk="1" hangingPunct="1">
              <a:spcBef>
                <a:spcPct val="0"/>
              </a:spcBef>
              <a:buFontTx/>
              <a:buNone/>
            </a:pPr>
            <a:endParaRPr lang="en-GB" altLang="en-US" sz="1800"/>
          </a:p>
          <a:p>
            <a:pPr eaLnBrk="1" hangingPunct="1">
              <a:spcBef>
                <a:spcPct val="0"/>
              </a:spcBef>
              <a:buFontTx/>
              <a:buNone/>
            </a:pPr>
            <a:r>
              <a:rPr lang="en-GB" altLang="en-US" sz="1800"/>
              <a:t>fink	= think, 		fanks 	= thanks</a:t>
            </a:r>
          </a:p>
          <a:p>
            <a:pPr eaLnBrk="1" hangingPunct="1">
              <a:spcBef>
                <a:spcPct val="0"/>
              </a:spcBef>
              <a:buFontTx/>
              <a:buNone/>
            </a:pPr>
            <a:r>
              <a:rPr lang="en-GB" altLang="en-US" sz="1800"/>
              <a:t>van 	= than, 		vem 	= them</a:t>
            </a:r>
            <a:endParaRPr lang="en-GB" altLang="en-US" sz="1800" i="1"/>
          </a:p>
          <a:p>
            <a:pPr eaLnBrk="1" hangingPunct="1">
              <a:spcBef>
                <a:spcPct val="0"/>
              </a:spcBef>
              <a:buFontTx/>
              <a:buNone/>
            </a:pPr>
            <a:r>
              <a:rPr lang="en-GB" altLang="en-US" sz="1800" i="1"/>
              <a:t>	</a:t>
            </a:r>
            <a:endParaRPr lang="en-GB" altLang="en-US" sz="1800"/>
          </a:p>
          <a:p>
            <a:pPr eaLnBrk="1" hangingPunct="1">
              <a:spcBef>
                <a:spcPct val="0"/>
              </a:spcBef>
              <a:buFontTx/>
              <a:buNone/>
            </a:pPr>
            <a:r>
              <a:rPr lang="en-GB" altLang="en-US" sz="1800"/>
              <a:t>In other versions of English around the world, people also substitute different sounds for  </a:t>
            </a:r>
            <a:r>
              <a:rPr lang="en-GB" altLang="en-US" sz="1800">
                <a:latin typeface="Times PhoneticIPA" panose="04010500000000000000" pitchFamily="82" charset="0"/>
              </a:rPr>
              <a:t>/T/</a:t>
            </a:r>
            <a:r>
              <a:rPr lang="en-GB" altLang="en-US" sz="1800"/>
              <a:t>  and  </a:t>
            </a:r>
            <a:r>
              <a:rPr lang="en-GB" altLang="en-US" sz="1800">
                <a:latin typeface="Times PhoneticIPA" panose="04010500000000000000" pitchFamily="82" charset="0"/>
              </a:rPr>
              <a:t>/D/</a:t>
            </a:r>
            <a:r>
              <a:rPr lang="en-GB" altLang="en-US" sz="1800"/>
              <a:t>. E.g. Irish English speakers tend to use </a:t>
            </a:r>
            <a:r>
              <a:rPr lang="en-GB" altLang="en-US" sz="1800">
                <a:latin typeface="Times PhoneticIPA" panose="04010500000000000000" pitchFamily="82" charset="0"/>
              </a:rPr>
              <a:t>/t/</a:t>
            </a:r>
            <a:r>
              <a:rPr lang="en-GB" altLang="en-US" sz="1800"/>
              <a:t>  instead of  </a:t>
            </a:r>
            <a:r>
              <a:rPr lang="en-GB" altLang="en-US" sz="1800">
                <a:latin typeface="Times PhoneticIPA" panose="04010500000000000000" pitchFamily="82" charset="0"/>
              </a:rPr>
              <a:t>/T/</a:t>
            </a:r>
            <a:r>
              <a:rPr lang="en-GB" altLang="en-US" sz="1800"/>
              <a:t> , and  </a:t>
            </a:r>
            <a:r>
              <a:rPr lang="en-GB" altLang="en-US" sz="1800">
                <a:latin typeface="Times PhoneticIPA" panose="04010500000000000000" pitchFamily="82" charset="0"/>
              </a:rPr>
              <a:t>/d/</a:t>
            </a:r>
            <a:r>
              <a:rPr lang="en-GB" altLang="en-US" sz="1800"/>
              <a:t>  instead of  </a:t>
            </a:r>
            <a:r>
              <a:rPr lang="en-GB" altLang="en-US" sz="1800">
                <a:latin typeface="Times PhoneticIPA" panose="04010500000000000000" pitchFamily="82" charset="0"/>
              </a:rPr>
              <a:t>/D/</a:t>
            </a:r>
            <a:r>
              <a:rPr lang="en-GB" altLang="en-US" sz="1800"/>
              <a:t>. For example:</a:t>
            </a:r>
            <a:endParaRPr lang="en-US" altLang="en-US"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5CEA22DA-6879-4D2B-97D6-8631F62FAC6C}"/>
              </a:ext>
            </a:extLst>
          </p:cNvPr>
          <p:cNvSpPr txBox="1">
            <a:spLocks noChangeArrowheads="1"/>
          </p:cNvSpPr>
          <p:nvPr/>
        </p:nvSpPr>
        <p:spPr bwMode="auto">
          <a:xfrm>
            <a:off x="1042988" y="449263"/>
            <a:ext cx="7148512"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u="sng"/>
              <a:t>Why are they so difficult to pronounce? (Page 2)</a:t>
            </a:r>
          </a:p>
          <a:p>
            <a:pPr algn="ctr" eaLnBrk="1" hangingPunct="1">
              <a:spcBef>
                <a:spcPct val="0"/>
              </a:spcBef>
              <a:buFontTx/>
              <a:buNone/>
            </a:pPr>
            <a:endParaRPr lang="en-GB" altLang="en-US" sz="1800"/>
          </a:p>
          <a:p>
            <a:pPr eaLnBrk="1" hangingPunct="1">
              <a:spcBef>
                <a:spcPct val="0"/>
              </a:spcBef>
              <a:buFontTx/>
              <a:buNone/>
            </a:pPr>
            <a:r>
              <a:rPr lang="en-GB" altLang="en-US" sz="1800"/>
              <a:t>tink 	= think, 		tanks	= thanks</a:t>
            </a:r>
          </a:p>
          <a:p>
            <a:pPr eaLnBrk="1" hangingPunct="1">
              <a:spcBef>
                <a:spcPct val="0"/>
              </a:spcBef>
              <a:buFontTx/>
              <a:buNone/>
            </a:pPr>
            <a:r>
              <a:rPr lang="en-GB" altLang="en-US" sz="1800"/>
              <a:t>dan 	= than, 		dem	= them</a:t>
            </a:r>
            <a:endParaRPr lang="en-GB" altLang="en-US" sz="1800" i="1"/>
          </a:p>
          <a:p>
            <a:pPr eaLnBrk="1" hangingPunct="1">
              <a:spcBef>
                <a:spcPct val="0"/>
              </a:spcBef>
              <a:buFontTx/>
              <a:buNone/>
            </a:pPr>
            <a:r>
              <a:rPr lang="en-GB" altLang="en-US" sz="1800" i="1"/>
              <a:t>	</a:t>
            </a:r>
            <a:endParaRPr lang="en-GB" altLang="en-US" sz="1800"/>
          </a:p>
          <a:p>
            <a:pPr eaLnBrk="1" hangingPunct="1">
              <a:spcBef>
                <a:spcPct val="0"/>
              </a:spcBef>
              <a:buFontTx/>
              <a:buNone/>
            </a:pPr>
            <a:r>
              <a:rPr lang="en-GB" altLang="en-US" sz="1800"/>
              <a:t>And learners of English as a second language may automatically use substitute sounds if  </a:t>
            </a:r>
            <a:r>
              <a:rPr lang="en-GB" altLang="en-US" sz="1800">
                <a:latin typeface="Times PhoneticIPA" panose="04010500000000000000" pitchFamily="82" charset="0"/>
              </a:rPr>
              <a:t>/T/</a:t>
            </a:r>
            <a:r>
              <a:rPr lang="en-GB" altLang="en-US" sz="1800"/>
              <a:t>  and  </a:t>
            </a:r>
            <a:r>
              <a:rPr lang="en-GB" altLang="en-US" sz="1800">
                <a:latin typeface="Times PhoneticIPA" panose="04010500000000000000" pitchFamily="82" charset="0"/>
              </a:rPr>
              <a:t>/D/</a:t>
            </a:r>
            <a:r>
              <a:rPr lang="en-GB" altLang="en-US" sz="1800"/>
              <a:t>  are not native to their first language. They may use the sound combinations above, or </a:t>
            </a:r>
            <a:r>
              <a:rPr lang="en-GB" altLang="en-US" sz="1800">
                <a:latin typeface="Times PhoneticIPA" panose="04010500000000000000" pitchFamily="82" charset="0"/>
              </a:rPr>
              <a:t>/s/</a:t>
            </a:r>
            <a:r>
              <a:rPr lang="en-GB" altLang="en-US" sz="1800"/>
              <a:t>  instead of  </a:t>
            </a:r>
            <a:r>
              <a:rPr lang="en-GB" altLang="en-US" sz="1800">
                <a:latin typeface="Times PhoneticIPA" panose="04010500000000000000" pitchFamily="82" charset="0"/>
              </a:rPr>
              <a:t>/T/</a:t>
            </a:r>
            <a:r>
              <a:rPr lang="en-GB" altLang="en-US" sz="1800"/>
              <a:t> , and  </a:t>
            </a:r>
            <a:r>
              <a:rPr lang="en-GB" altLang="en-US" sz="1800">
                <a:latin typeface="Times PhoneticIPA" panose="04010500000000000000" pitchFamily="82" charset="0"/>
              </a:rPr>
              <a:t>/z/</a:t>
            </a:r>
            <a:r>
              <a:rPr lang="en-GB" altLang="en-US" sz="1800"/>
              <a:t>  instead of  </a:t>
            </a:r>
            <a:r>
              <a:rPr lang="en-GB" altLang="en-US" sz="1800">
                <a:latin typeface="Times PhoneticIPA" panose="04010500000000000000" pitchFamily="82" charset="0"/>
              </a:rPr>
              <a:t>/D/</a:t>
            </a:r>
            <a:r>
              <a:rPr lang="en-GB" altLang="en-US" sz="1800"/>
              <a:t> . For example:</a:t>
            </a:r>
          </a:p>
          <a:p>
            <a:pPr eaLnBrk="1" hangingPunct="1">
              <a:spcBef>
                <a:spcPct val="0"/>
              </a:spcBef>
              <a:buFontTx/>
              <a:buNone/>
            </a:pPr>
            <a:r>
              <a:rPr lang="en-GB" altLang="en-US" sz="1800"/>
              <a:t>sink 	= think, 		sanks	= thanks</a:t>
            </a:r>
          </a:p>
          <a:p>
            <a:pPr eaLnBrk="1" hangingPunct="1">
              <a:spcBef>
                <a:spcPct val="0"/>
              </a:spcBef>
              <a:buFontTx/>
              <a:buNone/>
            </a:pPr>
            <a:r>
              <a:rPr lang="en-GB" altLang="en-US" sz="1800"/>
              <a:t>zan 	= than, 		zem	= them</a:t>
            </a:r>
          </a:p>
          <a:p>
            <a:pPr eaLnBrk="1" hangingPunct="1">
              <a:spcBef>
                <a:spcPct val="0"/>
              </a:spcBef>
              <a:buFontTx/>
              <a:buNone/>
            </a:pPr>
            <a:endParaRPr lang="en-GB" altLang="en-US" sz="1800"/>
          </a:p>
          <a:p>
            <a:pPr eaLnBrk="1" hangingPunct="1">
              <a:spcBef>
                <a:spcPct val="0"/>
              </a:spcBef>
              <a:buFontTx/>
              <a:buNone/>
            </a:pPr>
            <a:r>
              <a:rPr lang="en-GB" altLang="en-US" sz="1800" b="1"/>
              <a:t>What do you do to solve the problem of “th”?</a:t>
            </a:r>
            <a:endParaRPr lang="en-GB" altLang="en-US" sz="1800" b="1" i="1"/>
          </a:p>
          <a:p>
            <a:pPr eaLnBrk="1" hangingPunct="1">
              <a:spcBef>
                <a:spcPct val="0"/>
              </a:spcBef>
              <a:buFontTx/>
              <a:buNone/>
            </a:pPr>
            <a:r>
              <a:rPr lang="en-GB" altLang="en-US" sz="1800" i="1"/>
              <a:t>	</a:t>
            </a:r>
            <a:endParaRPr lang="en-GB" altLang="en-US" sz="1800"/>
          </a:p>
          <a:p>
            <a:pPr eaLnBrk="1" hangingPunct="1">
              <a:spcBef>
                <a:spcPct val="0"/>
              </a:spcBef>
              <a:buFontTx/>
              <a:buNone/>
            </a:pPr>
            <a:r>
              <a:rPr lang="en-GB" altLang="en-US" sz="1800"/>
              <a:t>We already know that  </a:t>
            </a:r>
            <a:r>
              <a:rPr lang="en-GB" altLang="en-US" sz="1800">
                <a:latin typeface="Times PhoneticIPA" panose="04010500000000000000" pitchFamily="82" charset="0"/>
              </a:rPr>
              <a:t>/s/</a:t>
            </a:r>
            <a:r>
              <a:rPr lang="en-GB" altLang="en-US" sz="1800"/>
              <a:t>  and  </a:t>
            </a:r>
            <a:r>
              <a:rPr lang="en-GB" altLang="en-US" sz="1800">
                <a:latin typeface="Times PhoneticIPA" panose="04010500000000000000" pitchFamily="82" charset="0"/>
              </a:rPr>
              <a:t>/z/</a:t>
            </a:r>
            <a:r>
              <a:rPr lang="en-GB" altLang="en-US" sz="1800"/>
              <a:t>  are among the easiest sounds to pronounce in English. The other substitute sounds above –  </a:t>
            </a:r>
            <a:r>
              <a:rPr lang="en-GB" altLang="en-US" sz="1800">
                <a:latin typeface="Times PhoneticIPA" panose="04010500000000000000" pitchFamily="82" charset="0"/>
              </a:rPr>
              <a:t>/f/</a:t>
            </a:r>
            <a:r>
              <a:rPr lang="en-GB" altLang="en-US" sz="1800"/>
              <a:t>  and  </a:t>
            </a:r>
            <a:r>
              <a:rPr lang="en-GB" altLang="en-US" sz="1800">
                <a:latin typeface="Times PhoneticIPA" panose="04010500000000000000" pitchFamily="82" charset="0"/>
              </a:rPr>
              <a:t>/v/</a:t>
            </a:r>
            <a:r>
              <a:rPr lang="en-GB" altLang="en-US" sz="1800"/>
              <a:t>, and  </a:t>
            </a:r>
            <a:r>
              <a:rPr lang="en-GB" altLang="en-US" sz="1800">
                <a:latin typeface="Times PhoneticIPA" panose="04010500000000000000" pitchFamily="82" charset="0"/>
              </a:rPr>
              <a:t>/t/</a:t>
            </a:r>
            <a:r>
              <a:rPr lang="en-GB" altLang="en-US" sz="1800"/>
              <a:t>  and  </a:t>
            </a:r>
            <a:r>
              <a:rPr lang="en-GB" altLang="en-US" sz="1800">
                <a:latin typeface="Times PhoneticIPA" panose="04010500000000000000" pitchFamily="82" charset="0"/>
              </a:rPr>
              <a:t>/d/</a:t>
            </a:r>
            <a:r>
              <a:rPr lang="en-GB" altLang="en-US" sz="1800"/>
              <a:t>  – are also much easier to pronounce than  </a:t>
            </a:r>
            <a:r>
              <a:rPr lang="en-GB" altLang="en-US" sz="1800">
                <a:latin typeface="Times PhoneticIPA" panose="04010500000000000000" pitchFamily="82" charset="0"/>
              </a:rPr>
              <a:t>/T/</a:t>
            </a:r>
            <a:r>
              <a:rPr lang="en-GB" altLang="en-US" sz="1800"/>
              <a:t>  and </a:t>
            </a:r>
            <a:r>
              <a:rPr lang="en-GB" altLang="en-US" sz="1800">
                <a:latin typeface="Times PhoneticIPA" panose="04010500000000000000" pitchFamily="82" charset="0"/>
              </a:rPr>
              <a:t>/D/</a:t>
            </a:r>
            <a:r>
              <a:rPr lang="en-GB" altLang="en-US" sz="1800"/>
              <a:t>, which is why they are used.</a:t>
            </a:r>
            <a:endParaRPr lang="en-US" altLang="en-US"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7DB01FD4-C675-4495-A10F-637B1303776F}"/>
              </a:ext>
            </a:extLst>
          </p:cNvPr>
          <p:cNvSpPr txBox="1">
            <a:spLocks noChangeArrowheads="1"/>
          </p:cNvSpPr>
          <p:nvPr/>
        </p:nvSpPr>
        <p:spPr bwMode="auto">
          <a:xfrm>
            <a:off x="1042988" y="449263"/>
            <a:ext cx="7148512" cy="55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u="sng"/>
              <a:t>Why are they so difficult to pronounce? (Page 3)</a:t>
            </a:r>
          </a:p>
          <a:p>
            <a:pPr algn="ctr" eaLnBrk="1" hangingPunct="1">
              <a:spcBef>
                <a:spcPct val="0"/>
              </a:spcBef>
              <a:buFontTx/>
              <a:buNone/>
            </a:pPr>
            <a:endParaRPr lang="en-GB" altLang="en-US" sz="1800"/>
          </a:p>
          <a:p>
            <a:pPr eaLnBrk="1" hangingPunct="1">
              <a:spcBef>
                <a:spcPct val="0"/>
              </a:spcBef>
              <a:buFontTx/>
              <a:buNone/>
            </a:pPr>
            <a:r>
              <a:rPr lang="en-GB" altLang="en-US" sz="1800" b="1"/>
              <a:t>Vowel sounds</a:t>
            </a:r>
            <a:r>
              <a:rPr lang="en-GB" altLang="en-US" sz="1800"/>
              <a:t> are made when air passes freely from our lungs through our mouths and into the air. </a:t>
            </a:r>
            <a:r>
              <a:rPr lang="en-GB" altLang="en-US" sz="1800" b="1"/>
              <a:t>Consonant sounds</a:t>
            </a:r>
            <a:r>
              <a:rPr lang="en-GB" altLang="en-US" sz="1800"/>
              <a:t> are made when we restrict the flow of air through our mouths by using our tongue (often against our teeth) and altering the position of our mouths and lips.</a:t>
            </a:r>
          </a:p>
          <a:p>
            <a:pPr eaLnBrk="1" hangingPunct="1">
              <a:spcBef>
                <a:spcPct val="0"/>
              </a:spcBef>
              <a:buFontTx/>
              <a:buNone/>
            </a:pPr>
            <a:endParaRPr lang="en-GB" altLang="en-US" sz="1800"/>
          </a:p>
          <a:p>
            <a:pPr eaLnBrk="1" hangingPunct="1">
              <a:spcBef>
                <a:spcPct val="0"/>
              </a:spcBef>
              <a:buFontTx/>
              <a:buNone/>
            </a:pPr>
            <a:r>
              <a:rPr lang="en-GB" altLang="en-US" sz="1800"/>
              <a:t>The different combinations of vowel and consonant sounds when put together produce words that have fixed meanings that are shared by a group of people, e.g. all the speakers of any particular language.</a:t>
            </a:r>
          </a:p>
          <a:p>
            <a:pPr eaLnBrk="1" hangingPunct="1">
              <a:spcBef>
                <a:spcPct val="0"/>
              </a:spcBef>
              <a:buFontTx/>
              <a:buNone/>
            </a:pPr>
            <a:r>
              <a:rPr lang="en-GB" altLang="en-US" sz="1800"/>
              <a:t>Some consonant sounds are easier to make than others because the positions that our mouth and tongue have to form take less effort.</a:t>
            </a:r>
          </a:p>
          <a:p>
            <a:pPr eaLnBrk="1" hangingPunct="1">
              <a:spcBef>
                <a:spcPct val="0"/>
              </a:spcBef>
              <a:buFontTx/>
              <a:buNone/>
            </a:pPr>
            <a:endParaRPr lang="en-GB" altLang="en-US" sz="1800"/>
          </a:p>
          <a:p>
            <a:pPr eaLnBrk="1" hangingPunct="1">
              <a:spcBef>
                <a:spcPct val="0"/>
              </a:spcBef>
              <a:buFontTx/>
              <a:buNone/>
            </a:pPr>
            <a:r>
              <a:rPr lang="en-GB" altLang="en-US" sz="1800"/>
              <a:t>In the same way, some consonant sounds are more difficult to make than others because our mouth and tongue must move more: </a:t>
            </a:r>
            <a:r>
              <a:rPr lang="en-GB" altLang="en-US" sz="1800" b="1"/>
              <a:t>they must work harder</a:t>
            </a:r>
            <a:r>
              <a:rPr lang="en-GB" altLang="en-US" sz="1800"/>
              <a:t>. The two “th” sounds fall into this category. We need to move our tongue very quickly and put it out between our teeth, then put it back, just as quickly. We have to work!</a:t>
            </a:r>
            <a:endParaRPr lang="en-US" altLang="en-US"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0C7D2CA2-968B-497A-96DF-A004B8F5E2C5}"/>
              </a:ext>
            </a:extLst>
          </p:cNvPr>
          <p:cNvSpPr txBox="1">
            <a:spLocks noChangeArrowheads="1"/>
          </p:cNvSpPr>
          <p:nvPr/>
        </p:nvSpPr>
        <p:spPr bwMode="auto">
          <a:xfrm>
            <a:off x="1042988" y="449263"/>
            <a:ext cx="7148512"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u="sng"/>
              <a:t>Why are they so difficult to pronounce? (Page 4)</a:t>
            </a:r>
          </a:p>
          <a:p>
            <a:pPr algn="ctr" eaLnBrk="1" hangingPunct="1">
              <a:spcBef>
                <a:spcPct val="0"/>
              </a:spcBef>
              <a:buFontTx/>
              <a:buNone/>
            </a:pPr>
            <a:endParaRPr lang="en-GB" altLang="en-US" sz="1800"/>
          </a:p>
          <a:p>
            <a:pPr eaLnBrk="1" hangingPunct="1">
              <a:spcBef>
                <a:spcPct val="0"/>
              </a:spcBef>
              <a:buFontTx/>
              <a:buNone/>
            </a:pPr>
            <a:r>
              <a:rPr lang="en-GB" altLang="en-US" sz="1800"/>
              <a:t>But if we use  </a:t>
            </a:r>
            <a:r>
              <a:rPr lang="en-GB" altLang="en-US" sz="1800">
                <a:latin typeface="Times PhoneticIPA" panose="04010500000000000000" pitchFamily="82" charset="0"/>
              </a:rPr>
              <a:t>/f/</a:t>
            </a:r>
            <a:r>
              <a:rPr lang="en-GB" altLang="en-US" sz="1800"/>
              <a:t>, for example, instead of  </a:t>
            </a:r>
            <a:r>
              <a:rPr lang="en-GB" altLang="en-US" sz="1800">
                <a:latin typeface="Times PhoneticIPA" panose="04010500000000000000" pitchFamily="82" charset="0"/>
              </a:rPr>
              <a:t>/T/</a:t>
            </a:r>
            <a:r>
              <a:rPr lang="en-GB" altLang="en-US" sz="1800"/>
              <a:t>, e.g. “</a:t>
            </a:r>
            <a:r>
              <a:rPr lang="en-GB" altLang="en-US" sz="1800" b="1"/>
              <a:t>f</a:t>
            </a:r>
            <a:r>
              <a:rPr lang="en-GB" altLang="en-US" sz="1800"/>
              <a:t>anks” instead of “</a:t>
            </a:r>
            <a:r>
              <a:rPr lang="en-GB" altLang="en-US" sz="1800" b="1"/>
              <a:t>th</a:t>
            </a:r>
            <a:r>
              <a:rPr lang="en-GB" altLang="en-US" sz="1800"/>
              <a:t>anks”, our tongue can have a holiday, because our lips form the  </a:t>
            </a:r>
            <a:r>
              <a:rPr lang="en-GB" altLang="en-US" sz="1800">
                <a:latin typeface="Times PhoneticIPA" panose="04010500000000000000" pitchFamily="82" charset="0"/>
              </a:rPr>
              <a:t>/f/</a:t>
            </a:r>
            <a:r>
              <a:rPr lang="en-GB" altLang="en-US" sz="1800"/>
              <a:t>  sound, and our tongue doesn’t need to move.</a:t>
            </a:r>
          </a:p>
          <a:p>
            <a:pPr eaLnBrk="1" hangingPunct="1">
              <a:spcBef>
                <a:spcPct val="0"/>
              </a:spcBef>
              <a:buFontTx/>
              <a:buNone/>
            </a:pPr>
            <a:endParaRPr lang="en-GB" altLang="en-US" sz="1800"/>
          </a:p>
          <a:p>
            <a:pPr eaLnBrk="1" hangingPunct="1">
              <a:spcBef>
                <a:spcPct val="0"/>
              </a:spcBef>
              <a:buFontTx/>
              <a:buNone/>
            </a:pPr>
            <a:r>
              <a:rPr lang="en-GB" altLang="en-US" sz="1800"/>
              <a:t>“th” can be even more difficult to pronounce as a final digraph </a:t>
            </a:r>
            <a:r>
              <a:rPr lang="en-GB" altLang="en-US" sz="1800" u="sng"/>
              <a:t>in combination with other consonant sounds</a:t>
            </a:r>
            <a:r>
              <a:rPr lang="en-GB" altLang="en-US" sz="1800"/>
              <a:t>. Here elision can be used, as seen when using the Connected Speech Templates from Talk a Lot Book 3.</a:t>
            </a:r>
          </a:p>
          <a:p>
            <a:pPr eaLnBrk="1" hangingPunct="1">
              <a:spcBef>
                <a:spcPct val="0"/>
              </a:spcBef>
              <a:buFontTx/>
              <a:buNone/>
            </a:pPr>
            <a:endParaRPr lang="en-GB" altLang="en-US" sz="1800"/>
          </a:p>
          <a:p>
            <a:pPr eaLnBrk="1" hangingPunct="1">
              <a:spcBef>
                <a:spcPct val="0"/>
              </a:spcBef>
              <a:buFontTx/>
              <a:buNone/>
            </a:pPr>
            <a:r>
              <a:rPr lang="en-GB" altLang="en-US" sz="1800"/>
              <a:t>For example:</a:t>
            </a:r>
          </a:p>
          <a:p>
            <a:pPr eaLnBrk="1" hangingPunct="1">
              <a:spcBef>
                <a:spcPct val="0"/>
              </a:spcBef>
              <a:buFontTx/>
              <a:buNone/>
            </a:pPr>
            <a:endParaRPr lang="en-GB" altLang="en-US" sz="1800"/>
          </a:p>
          <a:p>
            <a:pPr eaLnBrk="1" hangingPunct="1">
              <a:spcBef>
                <a:spcPct val="0"/>
              </a:spcBef>
              <a:buFontTx/>
              <a:buNone/>
            </a:pPr>
            <a:r>
              <a:rPr lang="en-GB" altLang="en-US" sz="1800"/>
              <a:t>fif</a:t>
            </a:r>
            <a:r>
              <a:rPr lang="en-GB" altLang="en-US" sz="1800" b="1"/>
              <a:t>th</a:t>
            </a:r>
            <a:r>
              <a:rPr lang="en-GB" altLang="en-US" sz="1800"/>
              <a:t>, six</a:t>
            </a:r>
            <a:r>
              <a:rPr lang="en-GB" altLang="en-US" sz="1800" b="1"/>
              <a:t>th</a:t>
            </a:r>
            <a:r>
              <a:rPr lang="en-GB" altLang="en-US" sz="1800"/>
              <a:t>, thousand</a:t>
            </a:r>
            <a:r>
              <a:rPr lang="en-GB" altLang="en-US" sz="1800" b="1"/>
              <a:t>th</a:t>
            </a:r>
            <a:r>
              <a:rPr lang="en-GB" altLang="en-US" sz="1800"/>
              <a:t>, heal</a:t>
            </a:r>
            <a:r>
              <a:rPr lang="en-GB" altLang="en-US" sz="1800" b="1"/>
              <a:t>th</a:t>
            </a:r>
            <a:r>
              <a:rPr lang="en-GB" altLang="en-US" sz="1800"/>
              <a:t>, weal</a:t>
            </a:r>
            <a:r>
              <a:rPr lang="en-GB" altLang="en-US" sz="1800" b="1"/>
              <a:t>th</a:t>
            </a:r>
            <a:r>
              <a:rPr lang="en-GB" altLang="en-US" sz="1800"/>
              <a:t>, leng</a:t>
            </a:r>
            <a:r>
              <a:rPr lang="en-GB" altLang="en-US" sz="1800" b="1"/>
              <a:t>th</a:t>
            </a:r>
            <a:r>
              <a:rPr lang="en-GB" altLang="en-US" sz="1800"/>
              <a:t>, wid</a:t>
            </a:r>
            <a:r>
              <a:rPr lang="en-GB" altLang="en-US" sz="1800" b="1"/>
              <a:t>th</a:t>
            </a:r>
            <a:r>
              <a:rPr lang="en-GB" altLang="en-US" sz="1800"/>
              <a:t>, dep</a:t>
            </a:r>
            <a:r>
              <a:rPr lang="en-GB" altLang="en-US" sz="1800" b="1"/>
              <a:t>th</a:t>
            </a:r>
            <a:r>
              <a:rPr lang="en-GB" altLang="en-US" sz="1800"/>
              <a:t>, etc.</a:t>
            </a:r>
          </a:p>
          <a:p>
            <a:pPr eaLnBrk="1" hangingPunct="1">
              <a:spcBef>
                <a:spcPct val="0"/>
              </a:spcBef>
              <a:buFontTx/>
              <a:buNone/>
            </a:pPr>
            <a:endParaRPr lang="en-GB" altLang="en-US" sz="1800"/>
          </a:p>
          <a:p>
            <a:pPr eaLnBrk="1" hangingPunct="1">
              <a:spcBef>
                <a:spcPct val="0"/>
              </a:spcBef>
              <a:buFontTx/>
              <a:buNone/>
            </a:pPr>
            <a:r>
              <a:rPr lang="en-GB" altLang="en-US" sz="1800"/>
              <a:t>Or we can just cheat and say “fif”, “helf”, etc.</a:t>
            </a:r>
            <a:endParaRPr lang="en-US" altLang="en-US"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23CF9A22-4CEA-4702-8397-53F7E271642C}"/>
              </a:ext>
            </a:extLst>
          </p:cNvPr>
          <p:cNvSpPr txBox="1">
            <a:spLocks noChangeArrowheads="1"/>
          </p:cNvSpPr>
          <p:nvPr/>
        </p:nvSpPr>
        <p:spPr bwMode="auto">
          <a:xfrm>
            <a:off x="1042988" y="449263"/>
            <a:ext cx="7148512" cy="613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u="sng"/>
              <a:t>How can I pronounce the “th” sounds in English?</a:t>
            </a:r>
            <a:r>
              <a:rPr lang="en-GB" altLang="en-US" sz="1800"/>
              <a:t> </a:t>
            </a:r>
            <a:r>
              <a:rPr lang="en-GB" altLang="en-US" sz="1800" u="sng"/>
              <a:t>(Page 1)</a:t>
            </a:r>
          </a:p>
          <a:p>
            <a:pPr algn="ctr" eaLnBrk="1" hangingPunct="1">
              <a:spcBef>
                <a:spcPct val="0"/>
              </a:spcBef>
              <a:buFontTx/>
              <a:buNone/>
            </a:pPr>
            <a:endParaRPr lang="en-GB" altLang="en-US" sz="1800"/>
          </a:p>
          <a:p>
            <a:pPr eaLnBrk="1" hangingPunct="1">
              <a:spcBef>
                <a:spcPct val="0"/>
              </a:spcBef>
              <a:buFontTx/>
              <a:buNone/>
            </a:pPr>
            <a:r>
              <a:rPr lang="en-GB" altLang="en-US" sz="1800"/>
              <a:t>In one sentence: </a:t>
            </a:r>
            <a:r>
              <a:rPr lang="en-GB" altLang="en-US" sz="1800" b="1"/>
              <a:t>put your tongue out between your teeth</a:t>
            </a:r>
            <a:r>
              <a:rPr lang="en-GB" altLang="en-US" sz="1800"/>
              <a:t>.</a:t>
            </a:r>
          </a:p>
          <a:p>
            <a:pPr eaLnBrk="1" hangingPunct="1">
              <a:spcBef>
                <a:spcPct val="0"/>
              </a:spcBef>
              <a:buFontTx/>
              <a:buNone/>
            </a:pPr>
            <a:r>
              <a:rPr lang="en-GB" altLang="en-US" sz="1800"/>
              <a:t>It can be learned. It is a physical action, like throwing a ball into a hoop (basketball), or mastering control of a bike, or learning to click your fingers…</a:t>
            </a:r>
          </a:p>
          <a:p>
            <a:pPr eaLnBrk="1" hangingPunct="1">
              <a:spcBef>
                <a:spcPct val="0"/>
              </a:spcBef>
              <a:buFontTx/>
              <a:buNone/>
            </a:pPr>
            <a:endParaRPr lang="en-GB" altLang="en-US" sz="1800"/>
          </a:p>
          <a:p>
            <a:pPr eaLnBrk="1" hangingPunct="1">
              <a:spcBef>
                <a:spcPct val="0"/>
              </a:spcBef>
              <a:buFontTx/>
              <a:buNone/>
            </a:pPr>
            <a:r>
              <a:rPr lang="en-GB" altLang="en-US" sz="1800" b="1"/>
              <a:t>Don’t block</a:t>
            </a:r>
            <a:r>
              <a:rPr lang="en-GB" altLang="en-US" sz="1800"/>
              <a:t> </a:t>
            </a:r>
            <a:r>
              <a:rPr lang="en-GB" altLang="en-US" sz="1800" b="1"/>
              <a:t>the flow of air</a:t>
            </a:r>
            <a:r>
              <a:rPr lang="en-GB" altLang="en-US" sz="1800"/>
              <a:t> through your teeth with your tongue. Allow some air to pass through above and below your tongue. Your teeth should be touching your tongue, but only very gently. Each time your tongue should be there for about one second, then return to its home position. (See photos and videos.)</a:t>
            </a:r>
          </a:p>
          <a:p>
            <a:pPr eaLnBrk="1" hangingPunct="1">
              <a:spcBef>
                <a:spcPct val="0"/>
              </a:spcBef>
              <a:buFontTx/>
              <a:buNone/>
            </a:pPr>
            <a:endParaRPr lang="en-GB" altLang="en-US" sz="1800"/>
          </a:p>
          <a:p>
            <a:pPr eaLnBrk="1" hangingPunct="1">
              <a:spcBef>
                <a:spcPct val="0"/>
              </a:spcBef>
              <a:buFontTx/>
              <a:buNone/>
            </a:pPr>
            <a:r>
              <a:rPr lang="en-GB" altLang="en-US" sz="1800"/>
              <a:t>With the  </a:t>
            </a:r>
            <a:r>
              <a:rPr lang="en-GB" altLang="en-US" sz="1800">
                <a:latin typeface="Times PhoneticIPA" panose="04010500000000000000" pitchFamily="82" charset="0"/>
              </a:rPr>
              <a:t>/D/</a:t>
            </a:r>
            <a:r>
              <a:rPr lang="en-GB" altLang="en-US" sz="1800"/>
              <a:t>  sound, do the same as for the  </a:t>
            </a:r>
            <a:r>
              <a:rPr lang="en-GB" altLang="en-US" sz="1800">
                <a:latin typeface="Times PhoneticIPA" panose="04010500000000000000" pitchFamily="82" charset="0"/>
              </a:rPr>
              <a:t>/T/</a:t>
            </a:r>
            <a:r>
              <a:rPr lang="en-GB" altLang="en-US" sz="1800"/>
              <a:t>  sound. The difference is that you must allow your vocal chords to vibrate.</a:t>
            </a:r>
          </a:p>
          <a:p>
            <a:pPr eaLnBrk="1" hangingPunct="1">
              <a:spcBef>
                <a:spcPct val="0"/>
              </a:spcBef>
              <a:buFontTx/>
              <a:buNone/>
            </a:pPr>
            <a:r>
              <a:rPr lang="en-GB" altLang="en-US" sz="1800"/>
              <a:t>Where are your vocal chords? See video here: </a:t>
            </a:r>
            <a:r>
              <a:rPr lang="en-US" altLang="en-US" sz="1800"/>
              <a:t>Vocal Cords in Action</a:t>
            </a:r>
            <a:r>
              <a:rPr lang="en-US" altLang="en-US" sz="1800" b="1"/>
              <a:t> </a:t>
            </a:r>
            <a:r>
              <a:rPr lang="en-GB" altLang="en-US" sz="1800">
                <a:hlinkClick r:id="rId2"/>
              </a:rPr>
              <a:t>http://www.youtube.com/watch?v=iYpDwhpILkQ</a:t>
            </a:r>
            <a:endParaRPr lang="en-GB" altLang="en-US" sz="1800"/>
          </a:p>
          <a:p>
            <a:pPr eaLnBrk="1" hangingPunct="1">
              <a:spcBef>
                <a:spcPct val="0"/>
              </a:spcBef>
              <a:buFontTx/>
              <a:buNone/>
            </a:pPr>
            <a:endParaRPr lang="en-GB" altLang="en-US" sz="1800"/>
          </a:p>
          <a:p>
            <a:pPr eaLnBrk="1" hangingPunct="1">
              <a:spcBef>
                <a:spcPct val="0"/>
              </a:spcBef>
              <a:buFontTx/>
              <a:buNone/>
            </a:pPr>
            <a:r>
              <a:rPr lang="en-GB" altLang="en-US" sz="1800"/>
              <a:t>Practise in front of a mirror. Open up your mouth – see what’s going on. Or video yourself with a camera or phone. Practise with a friend. Help each other. Check what position the other person’s tongue, mouth, and lips are in. Practise with exercises: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B7C347EF-89C2-4CAA-9272-5B42C2162306}"/>
              </a:ext>
            </a:extLst>
          </p:cNvPr>
          <p:cNvSpPr txBox="1">
            <a:spLocks noChangeArrowheads="1"/>
          </p:cNvSpPr>
          <p:nvPr/>
        </p:nvSpPr>
        <p:spPr bwMode="auto">
          <a:xfrm>
            <a:off x="1042988" y="449263"/>
            <a:ext cx="7148512" cy="531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71475" indent="-371475">
              <a:spcBef>
                <a:spcPct val="20000"/>
              </a:spcBef>
              <a:buChar char="•"/>
              <a:defRPr sz="3200">
                <a:solidFill>
                  <a:schemeClr val="tx1"/>
                </a:solidFill>
                <a:latin typeface="Arial" panose="020B0604020202020204" pitchFamily="34" charset="0"/>
                <a:cs typeface="Arial" panose="020B0604020202020204" pitchFamily="34" charset="0"/>
              </a:defRPr>
            </a:lvl1pPr>
            <a:lvl2pPr marL="828675" indent="-371475">
              <a:spcBef>
                <a:spcPct val="20000"/>
              </a:spcBef>
              <a:buChar char="–"/>
              <a:defRPr sz="2800">
                <a:solidFill>
                  <a:schemeClr val="tx1"/>
                </a:solidFill>
                <a:latin typeface="Arial" panose="020B0604020202020204" pitchFamily="34" charset="0"/>
                <a:cs typeface="Arial" panose="020B0604020202020204" pitchFamily="34" charset="0"/>
              </a:defRPr>
            </a:lvl2pPr>
            <a:lvl3pPr marL="1285875" indent="-371475">
              <a:spcBef>
                <a:spcPct val="20000"/>
              </a:spcBef>
              <a:buChar char="•"/>
              <a:defRPr sz="2400">
                <a:solidFill>
                  <a:schemeClr val="tx1"/>
                </a:solidFill>
                <a:latin typeface="Arial" panose="020B0604020202020204" pitchFamily="34" charset="0"/>
                <a:cs typeface="Arial" panose="020B0604020202020204" pitchFamily="34" charset="0"/>
              </a:defRPr>
            </a:lvl3pPr>
            <a:lvl4pPr marL="1743075" indent="-371475">
              <a:spcBef>
                <a:spcPct val="20000"/>
              </a:spcBef>
              <a:buChar char="–"/>
              <a:defRPr sz="2000">
                <a:solidFill>
                  <a:schemeClr val="tx1"/>
                </a:solidFill>
                <a:latin typeface="Arial" panose="020B0604020202020204" pitchFamily="34" charset="0"/>
                <a:cs typeface="Arial" panose="020B0604020202020204" pitchFamily="34" charset="0"/>
              </a:defRPr>
            </a:lvl4pPr>
            <a:lvl5pPr marL="2200275" indent="-371475">
              <a:spcBef>
                <a:spcPct val="20000"/>
              </a:spcBef>
              <a:buChar char="»"/>
              <a:defRPr sz="2000">
                <a:solidFill>
                  <a:schemeClr val="tx1"/>
                </a:solidFill>
                <a:latin typeface="Arial" panose="020B0604020202020204" pitchFamily="34" charset="0"/>
                <a:cs typeface="Arial" panose="020B0604020202020204" pitchFamily="34" charset="0"/>
              </a:defRPr>
            </a:lvl5pPr>
            <a:lvl6pPr marL="2657475" indent="-3714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3114675" indent="-3714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571875" indent="-3714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4029075" indent="-3714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u="sng"/>
              <a:t>How can I pronounce the “th” sounds in English?</a:t>
            </a:r>
            <a:r>
              <a:rPr lang="en-GB" altLang="en-US" sz="1800"/>
              <a:t> </a:t>
            </a:r>
            <a:r>
              <a:rPr lang="en-GB" altLang="en-US" sz="1800" u="sng"/>
              <a:t>(Page 2)</a:t>
            </a:r>
          </a:p>
          <a:p>
            <a:pPr algn="ctr" eaLnBrk="1" hangingPunct="1">
              <a:spcBef>
                <a:spcPct val="0"/>
              </a:spcBef>
              <a:buFontTx/>
              <a:buNone/>
            </a:pPr>
            <a:endParaRPr lang="en-GB" altLang="en-US" sz="1800"/>
          </a:p>
          <a:p>
            <a:pPr eaLnBrk="1" hangingPunct="1">
              <a:spcBef>
                <a:spcPct val="0"/>
              </a:spcBef>
              <a:buFontTx/>
              <a:buAutoNum type="romanLcParenR"/>
            </a:pPr>
            <a:r>
              <a:rPr lang="en-GB" altLang="en-US" sz="1800"/>
              <a:t>try long slow breaths out: </a:t>
            </a:r>
            <a:r>
              <a:rPr lang="en-GB" altLang="en-US" sz="1800">
                <a:latin typeface="Times PhoneticIPA" panose="04010500000000000000" pitchFamily="82" charset="0"/>
              </a:rPr>
              <a:t>/T/</a:t>
            </a:r>
            <a:r>
              <a:rPr lang="en-GB" altLang="en-US" sz="1800"/>
              <a:t>  then  </a:t>
            </a:r>
            <a:r>
              <a:rPr lang="en-GB" altLang="en-US" sz="1800">
                <a:latin typeface="Times PhoneticIPA" panose="04010500000000000000" pitchFamily="82" charset="0"/>
              </a:rPr>
              <a:t>/D/</a:t>
            </a:r>
            <a:r>
              <a:rPr lang="en-GB" altLang="en-US" sz="1800"/>
              <a:t>  then start to shorten them</a:t>
            </a:r>
          </a:p>
          <a:p>
            <a:pPr eaLnBrk="1" hangingPunct="1">
              <a:spcBef>
                <a:spcPct val="0"/>
              </a:spcBef>
              <a:buFontTx/>
              <a:buAutoNum type="romanLcParenR"/>
            </a:pPr>
            <a:endParaRPr lang="en-GB" altLang="en-US" sz="1800"/>
          </a:p>
          <a:p>
            <a:pPr eaLnBrk="1" hangingPunct="1">
              <a:spcBef>
                <a:spcPct val="0"/>
              </a:spcBef>
              <a:buFontTx/>
              <a:buNone/>
            </a:pPr>
            <a:r>
              <a:rPr lang="en-GB" altLang="en-US" sz="1800"/>
              <a:t>ii)</a:t>
            </a:r>
            <a:r>
              <a:rPr lang="en-GB" altLang="en-US" sz="1800">
                <a:latin typeface="Times PhoneticIPA" panose="04010500000000000000" pitchFamily="82" charset="0"/>
              </a:rPr>
              <a:t> 	/T/</a:t>
            </a:r>
            <a:r>
              <a:rPr lang="en-GB" altLang="en-US" sz="1800"/>
              <a:t>  then  </a:t>
            </a:r>
            <a:r>
              <a:rPr lang="en-GB" altLang="en-US" sz="1800">
                <a:latin typeface="Times PhoneticIPA" panose="04010500000000000000" pitchFamily="82" charset="0"/>
              </a:rPr>
              <a:t>/t/</a:t>
            </a:r>
            <a:r>
              <a:rPr lang="en-GB" altLang="en-US" sz="1800"/>
              <a:t>  then  </a:t>
            </a:r>
            <a:r>
              <a:rPr lang="en-GB" altLang="en-US" sz="1800">
                <a:latin typeface="Times PhoneticIPA" panose="04010500000000000000" pitchFamily="82" charset="0"/>
              </a:rPr>
              <a:t>/D/</a:t>
            </a:r>
            <a:r>
              <a:rPr lang="en-GB" altLang="en-US" sz="1800"/>
              <a:t>  then  </a:t>
            </a:r>
            <a:r>
              <a:rPr lang="en-GB" altLang="en-US" sz="1800">
                <a:latin typeface="Times PhoneticIPA" panose="04010500000000000000" pitchFamily="82" charset="0"/>
              </a:rPr>
              <a:t>/T/</a:t>
            </a:r>
            <a:r>
              <a:rPr lang="en-GB" altLang="en-US" sz="1800"/>
              <a:t> again, and so on, for example:</a:t>
            </a:r>
          </a:p>
          <a:p>
            <a:pPr eaLnBrk="1" hangingPunct="1">
              <a:spcBef>
                <a:spcPct val="0"/>
              </a:spcBef>
              <a:buFontTx/>
              <a:buNone/>
            </a:pPr>
            <a:endParaRPr lang="en-GB" altLang="en-US" sz="1800"/>
          </a:p>
          <a:p>
            <a:pPr eaLnBrk="1" hangingPunct="1">
              <a:spcBef>
                <a:spcPct val="0"/>
              </a:spcBef>
              <a:buFontTx/>
              <a:buNone/>
            </a:pPr>
            <a:r>
              <a:rPr lang="en-GB" altLang="en-US" sz="1800"/>
              <a:t>	th – t – th 	etc.</a:t>
            </a:r>
          </a:p>
          <a:p>
            <a:pPr eaLnBrk="1" hangingPunct="1">
              <a:spcBef>
                <a:spcPct val="0"/>
              </a:spcBef>
              <a:buFontTx/>
              <a:buNone/>
            </a:pPr>
            <a:endParaRPr lang="en-GB" altLang="en-US" sz="1800"/>
          </a:p>
          <a:p>
            <a:pPr eaLnBrk="1" hangingPunct="1">
              <a:spcBef>
                <a:spcPct val="0"/>
              </a:spcBef>
              <a:buFontTx/>
              <a:buNone/>
            </a:pPr>
            <a:r>
              <a:rPr lang="en-GB" altLang="en-US" sz="1800"/>
              <a:t>ii) read word lists out loud:</a:t>
            </a:r>
          </a:p>
          <a:p>
            <a:pPr eaLnBrk="1" hangingPunct="1">
              <a:spcBef>
                <a:spcPct val="0"/>
              </a:spcBef>
              <a:buFontTx/>
              <a:buNone/>
            </a:pPr>
            <a:r>
              <a:rPr lang="en-GB" altLang="en-US" sz="1800"/>
              <a:t>(see forthcoming lists of words sorted into categories…)</a:t>
            </a:r>
          </a:p>
          <a:p>
            <a:pPr eaLnBrk="1" hangingPunct="1">
              <a:spcBef>
                <a:spcPct val="0"/>
              </a:spcBef>
              <a:buFontTx/>
              <a:buNone/>
            </a:pPr>
            <a:endParaRPr lang="en-GB" altLang="en-US" sz="1800"/>
          </a:p>
          <a:p>
            <a:pPr eaLnBrk="1" hangingPunct="1">
              <a:spcBef>
                <a:spcPct val="0"/>
              </a:spcBef>
              <a:buFontTx/>
              <a:buNone/>
            </a:pPr>
            <a:r>
              <a:rPr lang="en-GB" altLang="en-US" sz="1800">
                <a:latin typeface="Times PhoneticIPA" panose="04010500000000000000" pitchFamily="82" charset="0"/>
              </a:rPr>
              <a:t>/T/</a:t>
            </a:r>
            <a:r>
              <a:rPr lang="en-GB" altLang="en-US" sz="1800"/>
              <a:t>  faith, thanks, wealth, three, both, thought, teeth, throughout</a:t>
            </a:r>
          </a:p>
          <a:p>
            <a:pPr eaLnBrk="1" hangingPunct="1">
              <a:spcBef>
                <a:spcPct val="0"/>
              </a:spcBef>
              <a:buFontTx/>
              <a:buNone/>
            </a:pPr>
            <a:r>
              <a:rPr lang="en-GB" altLang="en-US" sz="1800">
                <a:latin typeface="Times PhoneticIPA" panose="04010500000000000000" pitchFamily="82" charset="0"/>
              </a:rPr>
              <a:t>/D/</a:t>
            </a:r>
            <a:r>
              <a:rPr lang="en-GB" altLang="en-US" sz="1800"/>
              <a:t>  this, that, then, there, though, this, those, these</a:t>
            </a:r>
          </a:p>
          <a:p>
            <a:pPr eaLnBrk="1" hangingPunct="1">
              <a:spcBef>
                <a:spcPct val="0"/>
              </a:spcBef>
              <a:buFontTx/>
              <a:buNone/>
            </a:pPr>
            <a:endParaRPr lang="en-GB" altLang="en-US" sz="1800"/>
          </a:p>
          <a:p>
            <a:pPr eaLnBrk="1" hangingPunct="1">
              <a:spcBef>
                <a:spcPct val="0"/>
              </a:spcBef>
              <a:buFontTx/>
              <a:buNone/>
            </a:pPr>
            <a:r>
              <a:rPr lang="en-GB" altLang="en-US" sz="1800"/>
              <a:t>iii) lists of ordinal numbers:</a:t>
            </a:r>
          </a:p>
          <a:p>
            <a:pPr eaLnBrk="1" hangingPunct="1">
              <a:spcBef>
                <a:spcPct val="0"/>
              </a:spcBef>
              <a:buFontTx/>
              <a:buNone/>
            </a:pPr>
            <a:r>
              <a:rPr lang="en-GB" altLang="en-US" sz="1800"/>
              <a:t>fourth, fifth, sixth, thirty third, thirty seventh, thirty eighth, etc.</a:t>
            </a:r>
          </a:p>
          <a:p>
            <a:pPr eaLnBrk="1" hangingPunct="1">
              <a:spcBef>
                <a:spcPct val="0"/>
              </a:spcBef>
              <a:buFontTx/>
              <a:buNone/>
            </a:pPr>
            <a:endParaRPr lang="en-GB" altLang="en-US" sz="1800"/>
          </a:p>
          <a:p>
            <a:pPr eaLnBrk="1" hangingPunct="1">
              <a:spcBef>
                <a:spcPct val="0"/>
              </a:spcBef>
              <a:buFontTx/>
              <a:buNone/>
            </a:pPr>
            <a:r>
              <a:rPr lang="en-GB" altLang="en-US" sz="1800"/>
              <a:t>iv) say the word very slowly, </a:t>
            </a:r>
            <a:r>
              <a:rPr lang="en-GB" altLang="en-US" sz="1800" b="1"/>
              <a:t>sounding out</a:t>
            </a:r>
            <a:r>
              <a:rPr lang="en-GB" altLang="en-US" sz="1800"/>
              <a:t> each phoneme; use phonetic spellings to help you, e.g.  </a:t>
            </a:r>
            <a:r>
              <a:rPr lang="en-GB" altLang="en-US" sz="1800">
                <a:latin typeface="Times PhoneticIPA" panose="04010500000000000000" pitchFamily="82" charset="0"/>
              </a:rPr>
              <a:t>/T I Î k/</a:t>
            </a:r>
            <a:r>
              <a:rPr lang="en-GB" altLang="en-US" sz="1800"/>
              <a:t>  and  </a:t>
            </a:r>
            <a:r>
              <a:rPr lang="en-GB" altLang="en-US" sz="1800">
                <a:latin typeface="Times PhoneticIPA" panose="04010500000000000000" pitchFamily="82" charset="0"/>
              </a:rPr>
              <a:t>/D { 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7E89E0AD-39A9-4ED4-80A3-8AE31A686D1F}"/>
              </a:ext>
            </a:extLst>
          </p:cNvPr>
          <p:cNvSpPr txBox="1">
            <a:spLocks noChangeArrowheads="1"/>
          </p:cNvSpPr>
          <p:nvPr/>
        </p:nvSpPr>
        <p:spPr bwMode="auto">
          <a:xfrm>
            <a:off x="1042988" y="449263"/>
            <a:ext cx="7148512" cy="55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71475" indent="-371475">
              <a:spcBef>
                <a:spcPct val="20000"/>
              </a:spcBef>
              <a:buChar char="•"/>
              <a:defRPr sz="3200">
                <a:solidFill>
                  <a:schemeClr val="tx1"/>
                </a:solidFill>
                <a:latin typeface="Arial" panose="020B0604020202020204" pitchFamily="34" charset="0"/>
                <a:cs typeface="Arial" panose="020B0604020202020204" pitchFamily="34" charset="0"/>
              </a:defRPr>
            </a:lvl1pPr>
            <a:lvl2pPr marL="828675" indent="-371475">
              <a:spcBef>
                <a:spcPct val="20000"/>
              </a:spcBef>
              <a:buChar char="–"/>
              <a:defRPr sz="2800">
                <a:solidFill>
                  <a:schemeClr val="tx1"/>
                </a:solidFill>
                <a:latin typeface="Arial" panose="020B0604020202020204" pitchFamily="34" charset="0"/>
                <a:cs typeface="Arial" panose="020B0604020202020204" pitchFamily="34" charset="0"/>
              </a:defRPr>
            </a:lvl2pPr>
            <a:lvl3pPr marL="1285875" indent="-371475">
              <a:spcBef>
                <a:spcPct val="20000"/>
              </a:spcBef>
              <a:buChar char="•"/>
              <a:defRPr sz="2400">
                <a:solidFill>
                  <a:schemeClr val="tx1"/>
                </a:solidFill>
                <a:latin typeface="Arial" panose="020B0604020202020204" pitchFamily="34" charset="0"/>
                <a:cs typeface="Arial" panose="020B0604020202020204" pitchFamily="34" charset="0"/>
              </a:defRPr>
            </a:lvl3pPr>
            <a:lvl4pPr marL="1743075" indent="-371475">
              <a:spcBef>
                <a:spcPct val="20000"/>
              </a:spcBef>
              <a:buChar char="–"/>
              <a:defRPr sz="2000">
                <a:solidFill>
                  <a:schemeClr val="tx1"/>
                </a:solidFill>
                <a:latin typeface="Arial" panose="020B0604020202020204" pitchFamily="34" charset="0"/>
                <a:cs typeface="Arial" panose="020B0604020202020204" pitchFamily="34" charset="0"/>
              </a:defRPr>
            </a:lvl4pPr>
            <a:lvl5pPr marL="2200275" indent="-371475">
              <a:spcBef>
                <a:spcPct val="20000"/>
              </a:spcBef>
              <a:buChar char="»"/>
              <a:defRPr sz="2000">
                <a:solidFill>
                  <a:schemeClr val="tx1"/>
                </a:solidFill>
                <a:latin typeface="Arial" panose="020B0604020202020204" pitchFamily="34" charset="0"/>
                <a:cs typeface="Arial" panose="020B0604020202020204" pitchFamily="34" charset="0"/>
              </a:defRPr>
            </a:lvl5pPr>
            <a:lvl6pPr marL="2657475" indent="-3714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3114675" indent="-3714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571875" indent="-3714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4029075" indent="-3714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u="sng"/>
              <a:t>How can I pronounce the “th” sounds in English?</a:t>
            </a:r>
            <a:r>
              <a:rPr lang="en-GB" altLang="en-US" sz="1800"/>
              <a:t> </a:t>
            </a:r>
            <a:r>
              <a:rPr lang="en-GB" altLang="en-US" sz="1800" u="sng"/>
              <a:t>(Page 3)</a:t>
            </a:r>
          </a:p>
          <a:p>
            <a:pPr algn="ctr" eaLnBrk="1" hangingPunct="1">
              <a:spcBef>
                <a:spcPct val="0"/>
              </a:spcBef>
              <a:buFontTx/>
              <a:buNone/>
            </a:pPr>
            <a:endParaRPr lang="en-GB" altLang="en-US" sz="1800"/>
          </a:p>
          <a:p>
            <a:pPr eaLnBrk="1" hangingPunct="1">
              <a:spcBef>
                <a:spcPct val="0"/>
              </a:spcBef>
              <a:buFontTx/>
              <a:buNone/>
            </a:pPr>
            <a:r>
              <a:rPr lang="en-GB" altLang="en-US" sz="1800"/>
              <a:t>v) tongue twister sentences – either single sounds:  </a:t>
            </a:r>
            <a:r>
              <a:rPr lang="en-GB" altLang="en-US" sz="1800">
                <a:latin typeface="Times PhoneticIPA" panose="04010500000000000000" pitchFamily="82" charset="0"/>
              </a:rPr>
              <a:t>/T/</a:t>
            </a:r>
            <a:r>
              <a:rPr lang="en-GB" altLang="en-US" sz="1800"/>
              <a:t> …</a:t>
            </a:r>
          </a:p>
          <a:p>
            <a:pPr eaLnBrk="1" hangingPunct="1">
              <a:spcBef>
                <a:spcPct val="0"/>
              </a:spcBef>
              <a:buFontTx/>
              <a:buNone/>
            </a:pPr>
            <a:endParaRPr lang="en-GB" altLang="en-US" sz="1800"/>
          </a:p>
          <a:p>
            <a:pPr eaLnBrk="1" hangingPunct="1">
              <a:spcBef>
                <a:spcPct val="0"/>
              </a:spcBef>
              <a:buFontTx/>
              <a:buNone/>
            </a:pPr>
            <a:r>
              <a:rPr lang="en-GB" altLang="en-US" sz="1800" i="1"/>
              <a:t>Thrifty thirty-three year-old thrill seekers threatened pathetic lethargic therapists.</a:t>
            </a:r>
          </a:p>
          <a:p>
            <a:pPr eaLnBrk="1" hangingPunct="1">
              <a:spcBef>
                <a:spcPct val="0"/>
              </a:spcBef>
              <a:buFontTx/>
              <a:buNone/>
            </a:pPr>
            <a:endParaRPr lang="en-GB" altLang="en-US" sz="1800" i="1"/>
          </a:p>
          <a:p>
            <a:pPr eaLnBrk="1" hangingPunct="1">
              <a:spcBef>
                <a:spcPct val="0"/>
              </a:spcBef>
              <a:buFontTx/>
              <a:buNone/>
            </a:pPr>
            <a:r>
              <a:rPr lang="en-GB" altLang="en-US" sz="1800" i="1"/>
              <a:t>Three thick thieves from Thetford threw a party on Thursday.</a:t>
            </a:r>
          </a:p>
          <a:p>
            <a:pPr eaLnBrk="1" hangingPunct="1">
              <a:spcBef>
                <a:spcPct val="0"/>
              </a:spcBef>
              <a:buFontTx/>
              <a:buNone/>
            </a:pPr>
            <a:endParaRPr lang="en-GB" altLang="en-US" sz="1800" i="1"/>
          </a:p>
          <a:p>
            <a:pPr eaLnBrk="1" hangingPunct="1">
              <a:spcBef>
                <a:spcPct val="0"/>
              </a:spcBef>
              <a:buFontTx/>
              <a:buNone/>
            </a:pPr>
            <a:r>
              <a:rPr lang="en-GB" altLang="en-US" sz="1800" i="1"/>
              <a:t>Theo thanked Thora for enthusiastically thinking up a frothy mathematical method.</a:t>
            </a:r>
          </a:p>
          <a:p>
            <a:pPr eaLnBrk="1" hangingPunct="1">
              <a:spcBef>
                <a:spcPct val="0"/>
              </a:spcBef>
              <a:buFontTx/>
              <a:buNone/>
            </a:pPr>
            <a:endParaRPr lang="en-GB" altLang="en-US" sz="1800" i="1"/>
          </a:p>
          <a:p>
            <a:pPr eaLnBrk="1" hangingPunct="1">
              <a:spcBef>
                <a:spcPct val="0"/>
              </a:spcBef>
              <a:buFontTx/>
              <a:buNone/>
            </a:pPr>
            <a:r>
              <a:rPr lang="en-GB" altLang="en-US" sz="1800"/>
              <a:t>or  </a:t>
            </a:r>
            <a:r>
              <a:rPr lang="en-GB" altLang="en-US" sz="1800">
                <a:latin typeface="Times PhoneticIPA" panose="04010500000000000000" pitchFamily="82" charset="0"/>
              </a:rPr>
              <a:t>/D/</a:t>
            </a:r>
            <a:r>
              <a:rPr lang="en-GB" altLang="en-US" sz="1800"/>
              <a:t> …</a:t>
            </a:r>
            <a:endParaRPr lang="en-GB" altLang="en-US" sz="1800">
              <a:latin typeface="Times PhoneticIPA" panose="04010500000000000000" pitchFamily="82" charset="0"/>
            </a:endParaRPr>
          </a:p>
          <a:p>
            <a:pPr eaLnBrk="1" hangingPunct="1">
              <a:spcBef>
                <a:spcPct val="0"/>
              </a:spcBef>
              <a:buFontTx/>
              <a:buNone/>
            </a:pPr>
            <a:endParaRPr lang="en-GB" altLang="en-US" sz="1800" i="1">
              <a:latin typeface="Times PhoneticIPA" panose="04010500000000000000" pitchFamily="82" charset="0"/>
            </a:endParaRPr>
          </a:p>
          <a:p>
            <a:pPr eaLnBrk="1" hangingPunct="1">
              <a:spcBef>
                <a:spcPct val="0"/>
              </a:spcBef>
              <a:buFontTx/>
              <a:buNone/>
            </a:pPr>
            <a:r>
              <a:rPr lang="en-GB" altLang="en-US" sz="1800" i="1"/>
              <a:t>Heather and Rutherford breathed blithely and clothed themselves with feather bathing suits.</a:t>
            </a:r>
          </a:p>
          <a:p>
            <a:pPr eaLnBrk="1" hangingPunct="1">
              <a:spcBef>
                <a:spcPct val="0"/>
              </a:spcBef>
              <a:buFontTx/>
              <a:buNone/>
            </a:pPr>
            <a:endParaRPr lang="en-GB" altLang="en-US" sz="1800" i="1"/>
          </a:p>
          <a:p>
            <a:pPr eaLnBrk="1" hangingPunct="1">
              <a:spcBef>
                <a:spcPct val="0"/>
              </a:spcBef>
              <a:buFontTx/>
              <a:buNone/>
            </a:pPr>
            <a:r>
              <a:rPr lang="en-GB" altLang="en-US" sz="1800" i="1"/>
              <a:t>The rhythm within withered further though Smithers writhed without.</a:t>
            </a:r>
          </a:p>
          <a:p>
            <a:pPr eaLnBrk="1" hangingPunct="1">
              <a:spcBef>
                <a:spcPct val="0"/>
              </a:spcBef>
              <a:buFontTx/>
              <a:buNone/>
            </a:pPr>
            <a:endParaRPr lang="en-GB" altLang="en-US" sz="1800" i="1"/>
          </a:p>
          <a:p>
            <a:pPr eaLnBrk="1" hangingPunct="1">
              <a:spcBef>
                <a:spcPct val="0"/>
              </a:spcBef>
              <a:buFontTx/>
              <a:buNone/>
            </a:pPr>
            <a:r>
              <a:rPr lang="en-GB" altLang="en-US" sz="1800" i="1"/>
              <a:t>The Worthington brothers tithed either their farthings or their clothes.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DFCA67D-8DB1-4218-AC94-27A39C615D1D}"/>
              </a:ext>
            </a:extLst>
          </p:cNvPr>
          <p:cNvSpPr txBox="1">
            <a:spLocks noChangeArrowheads="1"/>
          </p:cNvSpPr>
          <p:nvPr/>
        </p:nvSpPr>
        <p:spPr bwMode="auto">
          <a:xfrm>
            <a:off x="1042988" y="449263"/>
            <a:ext cx="7148512" cy="55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71475" indent="-371475">
              <a:spcBef>
                <a:spcPct val="20000"/>
              </a:spcBef>
              <a:buChar char="•"/>
              <a:defRPr sz="3200">
                <a:solidFill>
                  <a:schemeClr val="tx1"/>
                </a:solidFill>
                <a:latin typeface="Arial" panose="020B0604020202020204" pitchFamily="34" charset="0"/>
                <a:cs typeface="Arial" panose="020B0604020202020204" pitchFamily="34" charset="0"/>
              </a:defRPr>
            </a:lvl1pPr>
            <a:lvl2pPr marL="828675" indent="-371475">
              <a:spcBef>
                <a:spcPct val="20000"/>
              </a:spcBef>
              <a:buChar char="–"/>
              <a:defRPr sz="2800">
                <a:solidFill>
                  <a:schemeClr val="tx1"/>
                </a:solidFill>
                <a:latin typeface="Arial" panose="020B0604020202020204" pitchFamily="34" charset="0"/>
                <a:cs typeface="Arial" panose="020B0604020202020204" pitchFamily="34" charset="0"/>
              </a:defRPr>
            </a:lvl2pPr>
            <a:lvl3pPr marL="1285875" indent="-371475">
              <a:spcBef>
                <a:spcPct val="20000"/>
              </a:spcBef>
              <a:buChar char="•"/>
              <a:defRPr sz="2400">
                <a:solidFill>
                  <a:schemeClr val="tx1"/>
                </a:solidFill>
                <a:latin typeface="Arial" panose="020B0604020202020204" pitchFamily="34" charset="0"/>
                <a:cs typeface="Arial" panose="020B0604020202020204" pitchFamily="34" charset="0"/>
              </a:defRPr>
            </a:lvl3pPr>
            <a:lvl4pPr marL="1743075" indent="-371475">
              <a:spcBef>
                <a:spcPct val="20000"/>
              </a:spcBef>
              <a:buChar char="–"/>
              <a:defRPr sz="2000">
                <a:solidFill>
                  <a:schemeClr val="tx1"/>
                </a:solidFill>
                <a:latin typeface="Arial" panose="020B0604020202020204" pitchFamily="34" charset="0"/>
                <a:cs typeface="Arial" panose="020B0604020202020204" pitchFamily="34" charset="0"/>
              </a:defRPr>
            </a:lvl4pPr>
            <a:lvl5pPr marL="2200275" indent="-371475">
              <a:spcBef>
                <a:spcPct val="20000"/>
              </a:spcBef>
              <a:buChar char="»"/>
              <a:defRPr sz="2000">
                <a:solidFill>
                  <a:schemeClr val="tx1"/>
                </a:solidFill>
                <a:latin typeface="Arial" panose="020B0604020202020204" pitchFamily="34" charset="0"/>
                <a:cs typeface="Arial" panose="020B0604020202020204" pitchFamily="34" charset="0"/>
              </a:defRPr>
            </a:lvl5pPr>
            <a:lvl6pPr marL="2657475" indent="-3714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3114675" indent="-3714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571875" indent="-3714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4029075" indent="-371475"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u="sng"/>
              <a:t>How can I pronounce the “th” sounds in English?</a:t>
            </a:r>
            <a:r>
              <a:rPr lang="en-GB" altLang="en-US" sz="1800"/>
              <a:t> </a:t>
            </a:r>
            <a:r>
              <a:rPr lang="en-GB" altLang="en-US" sz="1800" u="sng"/>
              <a:t>(Page 4)</a:t>
            </a:r>
          </a:p>
          <a:p>
            <a:pPr algn="ctr" eaLnBrk="1" hangingPunct="1">
              <a:spcBef>
                <a:spcPct val="0"/>
              </a:spcBef>
              <a:buFontTx/>
              <a:buNone/>
            </a:pPr>
            <a:endParaRPr lang="en-GB" altLang="en-US" sz="1800"/>
          </a:p>
          <a:p>
            <a:pPr eaLnBrk="1" hangingPunct="1">
              <a:spcBef>
                <a:spcPct val="0"/>
              </a:spcBef>
              <a:buFontTx/>
              <a:buNone/>
            </a:pPr>
            <a:r>
              <a:rPr lang="en-GB" altLang="en-US" sz="1800"/>
              <a:t>Or mixed sounds:  </a:t>
            </a:r>
            <a:r>
              <a:rPr lang="en-GB" altLang="en-US" sz="1800">
                <a:latin typeface="Times PhoneticIPA" panose="04010500000000000000" pitchFamily="82" charset="0"/>
              </a:rPr>
              <a:t>/T/</a:t>
            </a:r>
            <a:r>
              <a:rPr lang="en-GB" altLang="en-US" sz="1800"/>
              <a:t>  and  </a:t>
            </a:r>
            <a:r>
              <a:rPr lang="en-GB" altLang="en-US" sz="1800">
                <a:latin typeface="Times PhoneticIPA" panose="04010500000000000000" pitchFamily="82" charset="0"/>
              </a:rPr>
              <a:t>/D/</a:t>
            </a:r>
            <a:r>
              <a:rPr lang="en-GB" altLang="en-US" sz="1800"/>
              <a:t>  together:</a:t>
            </a:r>
          </a:p>
          <a:p>
            <a:pPr eaLnBrk="1" hangingPunct="1">
              <a:spcBef>
                <a:spcPct val="0"/>
              </a:spcBef>
              <a:buFontTx/>
              <a:buNone/>
            </a:pPr>
            <a:endParaRPr lang="en-GB" altLang="en-US" sz="1800"/>
          </a:p>
          <a:p>
            <a:pPr eaLnBrk="1" hangingPunct="1">
              <a:spcBef>
                <a:spcPct val="0"/>
              </a:spcBef>
              <a:buFontTx/>
              <a:buNone/>
            </a:pPr>
            <a:r>
              <a:rPr lang="en-GB" altLang="en-US" sz="1800" i="1"/>
              <a:t>This is the thing that Keith thought was thankless.</a:t>
            </a:r>
          </a:p>
          <a:p>
            <a:pPr eaLnBrk="1" hangingPunct="1">
              <a:spcBef>
                <a:spcPct val="0"/>
              </a:spcBef>
              <a:buFontTx/>
              <a:buNone/>
            </a:pPr>
            <a:endParaRPr lang="en-GB" altLang="en-US" sz="1800" i="1"/>
          </a:p>
          <a:p>
            <a:pPr eaLnBrk="1" hangingPunct="1">
              <a:spcBef>
                <a:spcPct val="0"/>
              </a:spcBef>
              <a:buFontTx/>
              <a:buNone/>
            </a:pPr>
            <a:r>
              <a:rPr lang="en-GB" altLang="en-US" sz="1800" i="1"/>
              <a:t>A thousand thirsty tourists threatened to take out their teeth.</a:t>
            </a:r>
          </a:p>
          <a:p>
            <a:pPr eaLnBrk="1" hangingPunct="1">
              <a:spcBef>
                <a:spcPct val="0"/>
              </a:spcBef>
              <a:buFontTx/>
              <a:buNone/>
            </a:pPr>
            <a:endParaRPr lang="en-GB" altLang="en-US" sz="1800" i="1"/>
          </a:p>
          <a:p>
            <a:pPr eaLnBrk="1" hangingPunct="1">
              <a:spcBef>
                <a:spcPct val="0"/>
              </a:spcBef>
              <a:buFontTx/>
              <a:buNone/>
            </a:pPr>
            <a:r>
              <a:rPr lang="en-GB" altLang="en-US" sz="1800" i="1"/>
              <a:t>Theresa tried to help both youths through the thick undergrowth.</a:t>
            </a:r>
          </a:p>
          <a:p>
            <a:pPr eaLnBrk="1" hangingPunct="1">
              <a:spcBef>
                <a:spcPct val="0"/>
              </a:spcBef>
              <a:buFontTx/>
              <a:buNone/>
            </a:pPr>
            <a:endParaRPr lang="en-GB" altLang="en-US" sz="1800" i="1"/>
          </a:p>
          <a:p>
            <a:pPr eaLnBrk="1" hangingPunct="1">
              <a:spcBef>
                <a:spcPct val="0"/>
              </a:spcBef>
              <a:buFontTx/>
              <a:buNone/>
            </a:pPr>
            <a:r>
              <a:rPr lang="en-GB" altLang="en-US" sz="1800" i="1"/>
              <a:t>The things that Theo thought, though truthful, were thoroughly thoughtless.</a:t>
            </a:r>
          </a:p>
          <a:p>
            <a:pPr eaLnBrk="1" hangingPunct="1">
              <a:spcBef>
                <a:spcPct val="0"/>
              </a:spcBef>
              <a:buFontTx/>
              <a:buNone/>
            </a:pPr>
            <a:endParaRPr lang="en-GB" altLang="en-US" sz="1800" i="1"/>
          </a:p>
          <a:p>
            <a:pPr eaLnBrk="1" hangingPunct="1">
              <a:spcBef>
                <a:spcPct val="0"/>
              </a:spcBef>
              <a:buFontTx/>
              <a:buNone/>
            </a:pPr>
            <a:r>
              <a:rPr lang="en-GB" altLang="en-US" sz="1800" i="1"/>
              <a:t>Arthur Worthington’s mother and father totally loathed withholding smooth scythes and seethed with oaths together.</a:t>
            </a:r>
          </a:p>
          <a:p>
            <a:pPr eaLnBrk="1" hangingPunct="1">
              <a:spcBef>
                <a:spcPct val="0"/>
              </a:spcBef>
              <a:buFontTx/>
              <a:buNone/>
            </a:pPr>
            <a:endParaRPr lang="en-GB" altLang="en-US" sz="1800" i="1"/>
          </a:p>
          <a:p>
            <a:pPr eaLnBrk="1" hangingPunct="1">
              <a:spcBef>
                <a:spcPct val="0"/>
              </a:spcBef>
              <a:buFontTx/>
              <a:buNone/>
            </a:pPr>
            <a:r>
              <a:rPr lang="en-GB" altLang="en-US" sz="1800"/>
              <a:t>Don’t worry about the meaning of each word, but simply practise the sounds! Try making up your own tongue twisters using the words from different word groups (nouns, verbs, etc.). You could use one or other of the sounds, or both sounds together.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ontent Placeholder 4" descr="Fireworks in the night sky&#10;&#10;Description automatically generated">
            <a:extLst>
              <a:ext uri="{FF2B5EF4-FFF2-40B4-BE49-F238E27FC236}">
                <a16:creationId xmlns:a16="http://schemas.microsoft.com/office/drawing/2014/main" id="{48E347AD-59D5-4EEB-ADB4-38E328104D7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77925" y="1165225"/>
            <a:ext cx="6788150" cy="4525963"/>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a:extLst>
              <a:ext uri="{FF2B5EF4-FFF2-40B4-BE49-F238E27FC236}">
                <a16:creationId xmlns:a16="http://schemas.microsoft.com/office/drawing/2014/main" id="{27850608-54D1-427E-B07D-C49340413CD7}"/>
              </a:ext>
            </a:extLst>
          </p:cNvPr>
          <p:cNvSpPr txBox="1">
            <a:spLocks noChangeArrowheads="1"/>
          </p:cNvSpPr>
          <p:nvPr/>
        </p:nvSpPr>
        <p:spPr bwMode="auto">
          <a:xfrm>
            <a:off x="1116013" y="836613"/>
            <a:ext cx="6769100" cy="5749925"/>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defRPr/>
            </a:pPr>
            <a:r>
              <a:rPr lang="en-GB" altLang="en-US" sz="7000" dirty="0">
                <a:solidFill>
                  <a:srgbClr val="FF0066"/>
                </a:solidFill>
                <a:latin typeface="One Stroke Script LET" pitchFamily="2" charset="0"/>
              </a:rPr>
              <a:t>Practice makes perfect!</a:t>
            </a:r>
            <a:r>
              <a:rPr lang="en-GB" altLang="en-US" sz="1800" dirty="0">
                <a:solidFill>
                  <a:srgbClr val="FF0066"/>
                </a:solidFill>
              </a:rPr>
              <a:t> </a:t>
            </a:r>
          </a:p>
          <a:p>
            <a:pPr algn="ctr" eaLnBrk="1" hangingPunct="1">
              <a:spcBef>
                <a:spcPct val="50000"/>
              </a:spcBef>
              <a:buFontTx/>
              <a:buNone/>
              <a:defRPr/>
            </a:pPr>
            <a:endParaRPr lang="en-GB" altLang="en-US" sz="1800" dirty="0"/>
          </a:p>
          <a:p>
            <a:pPr algn="ctr" eaLnBrk="1" hangingPunct="1">
              <a:spcBef>
                <a:spcPct val="50000"/>
              </a:spcBef>
              <a:buFontTx/>
              <a:buNone/>
              <a:defRPr/>
            </a:pPr>
            <a:endParaRPr lang="en-GB" altLang="en-US" sz="1800" dirty="0"/>
          </a:p>
          <a:p>
            <a:pPr algn="ctr" eaLnBrk="1" hangingPunct="1">
              <a:spcBef>
                <a:spcPct val="50000"/>
              </a:spcBef>
              <a:buFontTx/>
              <a:buNone/>
              <a:defRPr/>
            </a:pPr>
            <a:r>
              <a:rPr lang="en-GB" altLang="en-US" sz="2000" b="1" dirty="0">
                <a:highlight>
                  <a:srgbClr val="FFFF00"/>
                </a:highlight>
              </a:rPr>
              <a:t>Nobody is born able to make these sounds,</a:t>
            </a:r>
          </a:p>
          <a:p>
            <a:pPr algn="ctr" eaLnBrk="1" hangingPunct="1">
              <a:spcBef>
                <a:spcPct val="50000"/>
              </a:spcBef>
              <a:buFontTx/>
              <a:buNone/>
              <a:defRPr/>
            </a:pPr>
            <a:r>
              <a:rPr lang="en-GB" altLang="en-US" sz="2000" b="1" dirty="0">
                <a:highlight>
                  <a:srgbClr val="FFFF00"/>
                </a:highlight>
              </a:rPr>
              <a:t>but everybody is born able to make these sounds</a:t>
            </a:r>
          </a:p>
          <a:p>
            <a:pPr algn="ctr" eaLnBrk="1" hangingPunct="1">
              <a:spcBef>
                <a:spcPct val="50000"/>
              </a:spcBef>
              <a:buFontTx/>
              <a:buNone/>
              <a:defRPr/>
            </a:pPr>
            <a:endParaRPr lang="en-GB" altLang="en-US" sz="2000" b="1" dirty="0"/>
          </a:p>
          <a:p>
            <a:pPr algn="ctr" eaLnBrk="1" hangingPunct="1">
              <a:spcBef>
                <a:spcPct val="50000"/>
              </a:spcBef>
              <a:buFontTx/>
              <a:buNone/>
              <a:defRPr/>
            </a:pPr>
            <a:r>
              <a:rPr lang="en-GB" altLang="en-US" sz="2000" b="1" dirty="0"/>
              <a:t>;)</a:t>
            </a:r>
          </a:p>
          <a:p>
            <a:pPr algn="ctr" eaLnBrk="1" hangingPunct="1">
              <a:spcBef>
                <a:spcPct val="50000"/>
              </a:spcBef>
              <a:buFontTx/>
              <a:buNone/>
              <a:defRPr/>
            </a:pPr>
            <a:endParaRPr lang="en-GB" altLang="en-US" sz="2000" b="1" dirty="0"/>
          </a:p>
          <a:p>
            <a:pPr algn="ctr" eaLnBrk="1" hangingPunct="1">
              <a:spcBef>
                <a:spcPct val="50000"/>
              </a:spcBef>
              <a:buFontTx/>
              <a:buNone/>
              <a:defRPr/>
            </a:pPr>
            <a:endParaRPr lang="en-GB" alt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Content Placeholder 4" descr="A picture containing indoor, food, many, table&#10;&#10;Description automatically generated">
            <a:extLst>
              <a:ext uri="{FF2B5EF4-FFF2-40B4-BE49-F238E27FC236}">
                <a16:creationId xmlns:a16="http://schemas.microsoft.com/office/drawing/2014/main" id="{6DE48BFD-62BC-4BCD-A913-0B15928FA4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68400" y="1165225"/>
            <a:ext cx="6807200" cy="45259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Content Placeholder 4" descr="A picture containing table, pineapple&#10;&#10;Description automatically generated">
            <a:extLst>
              <a:ext uri="{FF2B5EF4-FFF2-40B4-BE49-F238E27FC236}">
                <a16:creationId xmlns:a16="http://schemas.microsoft.com/office/drawing/2014/main" id="{8D68BB95-6C22-448E-953B-4152455E7D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63875" y="1165225"/>
            <a:ext cx="3016250" cy="452596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25DECDBE-AB46-48C5-A1A7-F97B9A87B02B}"/>
              </a:ext>
            </a:extLst>
          </p:cNvPr>
          <p:cNvSpPr>
            <a:spLocks noGrp="1" noChangeArrowheads="1"/>
          </p:cNvSpPr>
          <p:nvPr>
            <p:ph type="body" idx="1"/>
          </p:nvPr>
        </p:nvSpPr>
        <p:spPr>
          <a:xfrm>
            <a:off x="354013" y="1989138"/>
            <a:ext cx="8435975" cy="3240087"/>
          </a:xfrm>
        </p:spPr>
        <p:txBody>
          <a:bodyPr/>
          <a:lstStyle/>
          <a:p>
            <a:pPr algn="ctr" eaLnBrk="1" hangingPunct="1">
              <a:lnSpc>
                <a:spcPct val="90000"/>
              </a:lnSpc>
              <a:buFontTx/>
              <a:buNone/>
            </a:pPr>
            <a:r>
              <a:rPr lang="en-GB" altLang="en-US" sz="2000"/>
              <a:t>With Matt Purland</a:t>
            </a:r>
          </a:p>
          <a:p>
            <a:pPr eaLnBrk="1" hangingPunct="1">
              <a:lnSpc>
                <a:spcPct val="90000"/>
              </a:lnSpc>
              <a:buFontTx/>
              <a:buNone/>
            </a:pPr>
            <a:endParaRPr lang="en-GB" altLang="en-US" sz="2000"/>
          </a:p>
          <a:p>
            <a:pPr eaLnBrk="1" hangingPunct="1">
              <a:lnSpc>
                <a:spcPct val="90000"/>
              </a:lnSpc>
              <a:buFontTx/>
              <a:buNone/>
            </a:pPr>
            <a:r>
              <a:rPr lang="en-GB" altLang="en-US" sz="2000"/>
              <a:t>Website: 	</a:t>
            </a:r>
            <a:r>
              <a:rPr lang="en-GB" altLang="en-US" sz="2000">
                <a:hlinkClick r:id="rId2"/>
              </a:rPr>
              <a:t>https://purlandtraining.com</a:t>
            </a:r>
            <a:r>
              <a:rPr lang="en-GB" altLang="en-US" sz="2000"/>
              <a:t> </a:t>
            </a:r>
          </a:p>
          <a:p>
            <a:pPr eaLnBrk="1" hangingPunct="1">
              <a:lnSpc>
                <a:spcPct val="90000"/>
              </a:lnSpc>
              <a:buFontTx/>
              <a:buNone/>
            </a:pPr>
            <a:r>
              <a:rPr lang="en-GB" altLang="en-US" sz="2000"/>
              <a:t>E-mail: 		</a:t>
            </a:r>
            <a:r>
              <a:rPr lang="en-GB" altLang="en-US" sz="2000">
                <a:hlinkClick r:id="rId3"/>
              </a:rPr>
              <a:t>info@purlandtraining.com</a:t>
            </a:r>
            <a:r>
              <a:rPr lang="en-GB" altLang="en-US" sz="2000"/>
              <a:t> </a:t>
            </a:r>
          </a:p>
          <a:p>
            <a:pPr eaLnBrk="1" hangingPunct="1">
              <a:lnSpc>
                <a:spcPct val="90000"/>
              </a:lnSpc>
              <a:buFontTx/>
              <a:buNone/>
            </a:pPr>
            <a:r>
              <a:rPr lang="en-GB" altLang="en-US" sz="2000"/>
              <a:t>Twitch: 		LearnEnglishNow</a:t>
            </a:r>
          </a:p>
          <a:p>
            <a:pPr eaLnBrk="1" hangingPunct="1">
              <a:lnSpc>
                <a:spcPct val="90000"/>
              </a:lnSpc>
              <a:buFontTx/>
              <a:buNone/>
            </a:pPr>
            <a:endParaRPr lang="en-GB" altLang="en-US" sz="2000"/>
          </a:p>
          <a:p>
            <a:pPr eaLnBrk="1" hangingPunct="1">
              <a:lnSpc>
                <a:spcPct val="90000"/>
              </a:lnSpc>
              <a:buFontTx/>
              <a:buNone/>
            </a:pPr>
            <a:r>
              <a:rPr lang="en-GB" altLang="en-US" sz="2000"/>
              <a:t>Twitter:		</a:t>
            </a:r>
            <a:r>
              <a:rPr lang="en-GB" altLang="en-US" sz="2000">
                <a:hlinkClick r:id="rId4"/>
              </a:rPr>
              <a:t>https://twitter.com/purlandtraining</a:t>
            </a:r>
            <a:r>
              <a:rPr lang="en-GB" altLang="en-US" sz="2000"/>
              <a:t> </a:t>
            </a:r>
          </a:p>
          <a:p>
            <a:pPr eaLnBrk="1" hangingPunct="1">
              <a:lnSpc>
                <a:spcPct val="90000"/>
              </a:lnSpc>
              <a:buFontTx/>
              <a:buNone/>
            </a:pPr>
            <a:r>
              <a:rPr lang="en-GB" altLang="en-US" sz="2000"/>
              <a:t>Facebook:	</a:t>
            </a:r>
            <a:r>
              <a:rPr lang="en-GB" altLang="en-US" sz="2000">
                <a:hlinkClick r:id="rId5"/>
              </a:rPr>
              <a:t>https://www.facebook.com/purlandtrainingcom/</a:t>
            </a:r>
            <a:r>
              <a:rPr lang="en-GB" altLang="en-US" sz="2000"/>
              <a:t> </a:t>
            </a:r>
          </a:p>
          <a:p>
            <a:pPr eaLnBrk="1" hangingPunct="1">
              <a:lnSpc>
                <a:spcPct val="90000"/>
              </a:lnSpc>
              <a:buFontTx/>
              <a:buNone/>
            </a:pPr>
            <a:endParaRPr lang="en-GB" altLang="en-US" sz="2000"/>
          </a:p>
          <a:p>
            <a:pPr eaLnBrk="1" hangingPunct="1">
              <a:lnSpc>
                <a:spcPct val="90000"/>
              </a:lnSpc>
              <a:buFontTx/>
              <a:buNone/>
            </a:pPr>
            <a:r>
              <a:rPr lang="en-GB" altLang="en-US" sz="2000"/>
              <a:t>Source: Talk a Lot Elementary Handbook, pp.283-294</a:t>
            </a:r>
          </a:p>
          <a:p>
            <a:pPr eaLnBrk="1" hangingPunct="1">
              <a:lnSpc>
                <a:spcPct val="90000"/>
              </a:lnSpc>
              <a:buFontTx/>
              <a:buNone/>
            </a:pPr>
            <a:r>
              <a:rPr lang="en-GB" altLang="en-US" sz="2000">
                <a:hlinkClick r:id="rId6"/>
              </a:rPr>
              <a:t>https://purlandtraining.com/free-books/free-talk-a-lot-elementary-handbook-by-matt-purland/</a:t>
            </a:r>
            <a:r>
              <a:rPr lang="en-GB" altLang="en-US" sz="2000"/>
              <a:t> </a:t>
            </a:r>
          </a:p>
        </p:txBody>
      </p:sp>
      <p:sp>
        <p:nvSpPr>
          <p:cNvPr id="6147" name="Title 1">
            <a:extLst>
              <a:ext uri="{FF2B5EF4-FFF2-40B4-BE49-F238E27FC236}">
                <a16:creationId xmlns:a16="http://schemas.microsoft.com/office/drawing/2014/main" id="{9CDC2F16-267F-4C6C-88EA-8B6CF8EB9DB1}"/>
              </a:ext>
            </a:extLst>
          </p:cNvPr>
          <p:cNvSpPr>
            <a:spLocks noGrp="1" noChangeArrowheads="1"/>
          </p:cNvSpPr>
          <p:nvPr>
            <p:ph type="title"/>
          </p:nvPr>
        </p:nvSpPr>
        <p:spPr>
          <a:xfrm>
            <a:off x="457200" y="692150"/>
            <a:ext cx="8229600" cy="1143000"/>
          </a:xfrm>
        </p:spPr>
        <p:txBody>
          <a:bodyPr/>
          <a:lstStyle/>
          <a:p>
            <a:pPr eaLnBrk="1" hangingPunct="1"/>
            <a:r>
              <a:rPr lang="en-GB" altLang="en-US" sz="3200"/>
              <a:t>How to Pronounce “th” Sounds in English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79DFCC92-7BFA-4687-B4BA-4F817CBE1193}"/>
              </a:ext>
            </a:extLst>
          </p:cNvPr>
          <p:cNvSpPr>
            <a:spLocks noGrp="1" noChangeArrowheads="1"/>
          </p:cNvSpPr>
          <p:nvPr>
            <p:ph type="title"/>
          </p:nvPr>
        </p:nvSpPr>
        <p:spPr>
          <a:xfrm>
            <a:off x="468313" y="1844675"/>
            <a:ext cx="8229600" cy="2146300"/>
          </a:xfrm>
        </p:spPr>
        <p:txBody>
          <a:bodyPr/>
          <a:lstStyle/>
          <a:p>
            <a:pPr eaLnBrk="1" hangingPunct="1"/>
            <a:r>
              <a:rPr lang="en-GB" altLang="en-US" sz="3200"/>
              <a:t>How to Pronounce “th” Sounds in English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7F055841-ECA7-4DC1-9A90-2B3C0200D57A}"/>
              </a:ext>
            </a:extLst>
          </p:cNvPr>
          <p:cNvSpPr txBox="1">
            <a:spLocks noChangeArrowheads="1"/>
          </p:cNvSpPr>
          <p:nvPr/>
        </p:nvSpPr>
        <p:spPr bwMode="auto">
          <a:xfrm>
            <a:off x="1042988" y="1196975"/>
            <a:ext cx="7148512"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cs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cs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cs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400">
                <a:solidFill>
                  <a:schemeClr val="tx2"/>
                </a:solidFill>
              </a:rPr>
              <a:t>How to Pronounce “th” in English</a:t>
            </a:r>
            <a:endParaRPr lang="en-GB" altLang="en-US" sz="2400"/>
          </a:p>
          <a:p>
            <a:pPr eaLnBrk="1" hangingPunct="1">
              <a:spcBef>
                <a:spcPct val="0"/>
              </a:spcBef>
              <a:buFontTx/>
              <a:buAutoNum type="arabicPeriod"/>
            </a:pPr>
            <a:endParaRPr lang="en-GB" altLang="en-US" sz="2400"/>
          </a:p>
          <a:p>
            <a:pPr eaLnBrk="1" hangingPunct="1">
              <a:spcBef>
                <a:spcPct val="0"/>
              </a:spcBef>
              <a:buFontTx/>
              <a:buAutoNum type="arabicPeriod"/>
            </a:pPr>
            <a:endParaRPr lang="en-GB" altLang="en-US" sz="2400"/>
          </a:p>
          <a:p>
            <a:pPr eaLnBrk="1" hangingPunct="1">
              <a:spcBef>
                <a:spcPct val="0"/>
              </a:spcBef>
              <a:buFontTx/>
              <a:buAutoNum type="arabicPeriod"/>
            </a:pPr>
            <a:endParaRPr lang="en-GB" altLang="en-US" sz="2400"/>
          </a:p>
          <a:p>
            <a:pPr eaLnBrk="1" hangingPunct="1">
              <a:spcBef>
                <a:spcPct val="0"/>
              </a:spcBef>
              <a:buFontTx/>
              <a:buAutoNum type="arabicPeriod"/>
            </a:pPr>
            <a:r>
              <a:rPr lang="en-GB" altLang="en-US" sz="2000"/>
              <a:t>What are the “th” sounds in English?</a:t>
            </a:r>
          </a:p>
          <a:p>
            <a:pPr eaLnBrk="1" hangingPunct="1">
              <a:spcBef>
                <a:spcPct val="0"/>
              </a:spcBef>
              <a:buFontTx/>
              <a:buAutoNum type="arabicPeriod"/>
            </a:pPr>
            <a:endParaRPr lang="en-GB" altLang="en-US" sz="2000"/>
          </a:p>
          <a:p>
            <a:pPr eaLnBrk="1" hangingPunct="1">
              <a:spcBef>
                <a:spcPct val="0"/>
              </a:spcBef>
              <a:buFontTx/>
              <a:buAutoNum type="arabicPeriod"/>
            </a:pPr>
            <a:r>
              <a:rPr lang="en-GB" altLang="en-US" sz="2000"/>
              <a:t>Why are they so difficult to pronounce?</a:t>
            </a:r>
          </a:p>
          <a:p>
            <a:pPr eaLnBrk="1" hangingPunct="1">
              <a:spcBef>
                <a:spcPct val="0"/>
              </a:spcBef>
              <a:buFontTx/>
              <a:buAutoNum type="arabicPeriod"/>
            </a:pPr>
            <a:endParaRPr lang="en-GB" altLang="en-US" sz="2000"/>
          </a:p>
          <a:p>
            <a:pPr eaLnBrk="1" hangingPunct="1">
              <a:spcBef>
                <a:spcPct val="0"/>
              </a:spcBef>
              <a:buFontTx/>
              <a:buAutoNum type="arabicPeriod"/>
            </a:pPr>
            <a:r>
              <a:rPr lang="en-GB" altLang="en-US" sz="2000"/>
              <a:t>How can I pronounce the “th” sounds in English?</a:t>
            </a:r>
          </a:p>
          <a:p>
            <a:pPr algn="ctr" eaLnBrk="1" hangingPunct="1">
              <a:spcBef>
                <a:spcPct val="0"/>
              </a:spcBef>
              <a:buFontTx/>
              <a:buAutoNum type="arabicPeriod"/>
            </a:pPr>
            <a:endParaRPr lang="en-GB" altLang="en-US"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a:extLst>
              <a:ext uri="{FF2B5EF4-FFF2-40B4-BE49-F238E27FC236}">
                <a16:creationId xmlns:a16="http://schemas.microsoft.com/office/drawing/2014/main" id="{54044D4C-CB5F-470E-B047-C30DFB225015}"/>
              </a:ext>
            </a:extLst>
          </p:cNvPr>
          <p:cNvSpPr txBox="1">
            <a:spLocks noChangeArrowheads="1"/>
          </p:cNvSpPr>
          <p:nvPr/>
        </p:nvSpPr>
        <p:spPr bwMode="auto">
          <a:xfrm>
            <a:off x="1042988" y="449263"/>
            <a:ext cx="7148512" cy="55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u="sng"/>
              <a:t>What are the “th” sounds in English? (Page 1)</a:t>
            </a:r>
          </a:p>
          <a:p>
            <a:pPr algn="ctr" eaLnBrk="1" hangingPunct="1">
              <a:spcBef>
                <a:spcPct val="0"/>
              </a:spcBef>
              <a:buFontTx/>
              <a:buNone/>
            </a:pPr>
            <a:endParaRPr lang="en-GB" altLang="en-US" sz="1800"/>
          </a:p>
          <a:p>
            <a:pPr eaLnBrk="1" hangingPunct="1">
              <a:spcBef>
                <a:spcPct val="0"/>
              </a:spcBef>
              <a:buFontTx/>
              <a:buNone/>
            </a:pPr>
            <a:r>
              <a:rPr lang="en-GB" altLang="en-US" sz="1800"/>
              <a:t>“th” is a </a:t>
            </a:r>
            <a:r>
              <a:rPr lang="en-GB" altLang="en-US" sz="1800" b="1"/>
              <a:t>digraph</a:t>
            </a:r>
            <a:r>
              <a:rPr lang="en-GB" altLang="en-US" sz="1800"/>
              <a:t> – two letters together that represent one sound.</a:t>
            </a:r>
          </a:p>
          <a:p>
            <a:pPr eaLnBrk="1" hangingPunct="1">
              <a:spcBef>
                <a:spcPct val="0"/>
              </a:spcBef>
              <a:buFontTx/>
              <a:buNone/>
            </a:pPr>
            <a:r>
              <a:rPr lang="en-GB" altLang="en-US" sz="1800"/>
              <a:t>“th” can also be called a consonant cluster – two consonants together in the spelling of a word.</a:t>
            </a:r>
          </a:p>
          <a:p>
            <a:pPr eaLnBrk="1" hangingPunct="1">
              <a:spcBef>
                <a:spcPct val="0"/>
              </a:spcBef>
              <a:buFontTx/>
              <a:buNone/>
            </a:pPr>
            <a:endParaRPr lang="en-GB" altLang="en-US" sz="1800"/>
          </a:p>
          <a:p>
            <a:pPr eaLnBrk="1" hangingPunct="1">
              <a:spcBef>
                <a:spcPct val="0"/>
              </a:spcBef>
              <a:buFontTx/>
              <a:buNone/>
            </a:pPr>
            <a:r>
              <a:rPr lang="en-GB" altLang="en-US" sz="1800"/>
              <a:t>A “th” digraph can come at the beginning of a word, e.g. “</a:t>
            </a:r>
            <a:r>
              <a:rPr lang="en-GB" altLang="en-US" sz="1800" b="1"/>
              <a:t>th</a:t>
            </a:r>
            <a:r>
              <a:rPr lang="en-GB" altLang="en-US" sz="1800"/>
              <a:t>ink” and “</a:t>
            </a:r>
            <a:r>
              <a:rPr lang="en-GB" altLang="en-US" sz="1800" b="1"/>
              <a:t>th</a:t>
            </a:r>
            <a:r>
              <a:rPr lang="en-GB" altLang="en-US" sz="1800"/>
              <a:t>ough”, in the middle of a word, e.g. “au</a:t>
            </a:r>
            <a:r>
              <a:rPr lang="en-GB" altLang="en-US" sz="1800" b="1"/>
              <a:t>th</a:t>
            </a:r>
            <a:r>
              <a:rPr lang="en-GB" altLang="en-US" sz="1800"/>
              <a:t>or” and “clo</a:t>
            </a:r>
            <a:r>
              <a:rPr lang="en-GB" altLang="en-US" sz="1800" b="1"/>
              <a:t>th</a:t>
            </a:r>
            <a:r>
              <a:rPr lang="en-GB" altLang="en-US" sz="1800"/>
              <a:t>e”, or at the end of a word, e.g. “weal</a:t>
            </a:r>
            <a:r>
              <a:rPr lang="en-GB" altLang="en-US" sz="1800" b="1"/>
              <a:t>th</a:t>
            </a:r>
            <a:r>
              <a:rPr lang="en-GB" altLang="en-US" sz="1800"/>
              <a:t>” and “wi</a:t>
            </a:r>
            <a:r>
              <a:rPr lang="en-GB" altLang="en-US" sz="1800" b="1"/>
              <a:t>th</a:t>
            </a:r>
            <a:r>
              <a:rPr lang="en-GB" altLang="en-US" sz="1800"/>
              <a:t>”. Or in a combination, e.g. “</a:t>
            </a:r>
            <a:r>
              <a:rPr lang="en-GB" altLang="en-US" sz="1800" b="1"/>
              <a:t>th</a:t>
            </a:r>
            <a:r>
              <a:rPr lang="en-GB" altLang="en-US" sz="1800"/>
              <a:t>ousand</a:t>
            </a:r>
            <a:r>
              <a:rPr lang="en-GB" altLang="en-US" sz="1800" b="1"/>
              <a:t>th</a:t>
            </a:r>
            <a:r>
              <a:rPr lang="en-GB" altLang="en-US" sz="1800"/>
              <a:t>”.</a:t>
            </a:r>
          </a:p>
          <a:p>
            <a:pPr eaLnBrk="1" hangingPunct="1">
              <a:spcBef>
                <a:spcPct val="0"/>
              </a:spcBef>
              <a:buFontTx/>
              <a:buNone/>
            </a:pPr>
            <a:endParaRPr lang="en-GB" altLang="en-US" sz="1800"/>
          </a:p>
          <a:p>
            <a:pPr eaLnBrk="1" hangingPunct="1">
              <a:spcBef>
                <a:spcPct val="0"/>
              </a:spcBef>
              <a:buFontTx/>
              <a:buNone/>
            </a:pPr>
            <a:r>
              <a:rPr lang="en-GB" altLang="en-US" sz="1800"/>
              <a:t>“th” can signify either of two different phonemes (single sounds) in English. It can be either:  </a:t>
            </a:r>
            <a:r>
              <a:rPr lang="en-GB" altLang="en-US" sz="1800">
                <a:latin typeface="Times PhoneticIPA" panose="04010500000000000000" pitchFamily="82" charset="0"/>
              </a:rPr>
              <a:t>/T/</a:t>
            </a:r>
            <a:r>
              <a:rPr lang="en-GB" altLang="en-US" sz="1800"/>
              <a:t>  in “</a:t>
            </a:r>
            <a:r>
              <a:rPr lang="en-GB" altLang="en-US" sz="1800" b="1"/>
              <a:t>th</a:t>
            </a:r>
            <a:r>
              <a:rPr lang="en-GB" altLang="en-US" sz="1800"/>
              <a:t>ick” and “</a:t>
            </a:r>
            <a:r>
              <a:rPr lang="en-GB" altLang="en-US" sz="1800" b="1"/>
              <a:t>th</a:t>
            </a:r>
            <a:r>
              <a:rPr lang="en-GB" altLang="en-US" sz="1800"/>
              <a:t>in”, or  </a:t>
            </a:r>
            <a:r>
              <a:rPr lang="en-GB" altLang="en-US" sz="1800">
                <a:latin typeface="Times PhoneticIPA" panose="04010500000000000000" pitchFamily="82" charset="0"/>
              </a:rPr>
              <a:t>/D/</a:t>
            </a:r>
            <a:r>
              <a:rPr lang="en-GB" altLang="en-US" sz="1800"/>
              <a:t>  in “</a:t>
            </a:r>
            <a:r>
              <a:rPr lang="en-GB" altLang="en-US" sz="1800" b="1"/>
              <a:t>th</a:t>
            </a:r>
            <a:r>
              <a:rPr lang="en-GB" altLang="en-US" sz="1800"/>
              <a:t>is” and “</a:t>
            </a:r>
            <a:r>
              <a:rPr lang="en-GB" altLang="en-US" sz="1800" b="1"/>
              <a:t>th</a:t>
            </a:r>
            <a:r>
              <a:rPr lang="en-GB" altLang="en-US" sz="1800"/>
              <a:t>at”.</a:t>
            </a:r>
          </a:p>
          <a:p>
            <a:pPr eaLnBrk="1" hangingPunct="1">
              <a:spcBef>
                <a:spcPct val="0"/>
              </a:spcBef>
              <a:buFontTx/>
              <a:buNone/>
            </a:pPr>
            <a:endParaRPr lang="en-GB" altLang="en-US" sz="1800"/>
          </a:p>
          <a:p>
            <a:pPr eaLnBrk="1" hangingPunct="1">
              <a:spcBef>
                <a:spcPct val="0"/>
              </a:spcBef>
              <a:buFontTx/>
              <a:buNone/>
            </a:pPr>
            <a:r>
              <a:rPr lang="en-GB" altLang="en-US" sz="1800"/>
              <a:t>The  </a:t>
            </a:r>
            <a:r>
              <a:rPr lang="en-GB" altLang="en-US" sz="1800">
                <a:latin typeface="Times PhoneticIPA" panose="04010500000000000000" pitchFamily="82" charset="0"/>
              </a:rPr>
              <a:t>/T/</a:t>
            </a:r>
            <a:r>
              <a:rPr lang="en-GB" altLang="en-US" sz="1800"/>
              <a:t>  sound is </a:t>
            </a:r>
            <a:r>
              <a:rPr lang="en-GB" altLang="en-US" sz="1800" b="1"/>
              <a:t>unvoiced</a:t>
            </a:r>
            <a:r>
              <a:rPr lang="en-GB" altLang="en-US" sz="1800"/>
              <a:t>. This means that when I make this sound, no sound is heard from my vocal chords. There is no vibration in my throat because my vocal chords do not vibrate. Try putting your fingers over your throat when you make this sound. You shouldn’t feel your vocal chords vibrating.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8AAD2390-3696-44FD-B736-DCADF7B57967}"/>
              </a:ext>
            </a:extLst>
          </p:cNvPr>
          <p:cNvSpPr txBox="1">
            <a:spLocks noChangeArrowheads="1"/>
          </p:cNvSpPr>
          <p:nvPr/>
        </p:nvSpPr>
        <p:spPr bwMode="auto">
          <a:xfrm>
            <a:off x="1042988" y="449263"/>
            <a:ext cx="7148512"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1800" u="sng"/>
              <a:t>What are the “th” sounds in English? (Page 2)</a:t>
            </a:r>
          </a:p>
          <a:p>
            <a:pPr algn="ctr" eaLnBrk="1" hangingPunct="1">
              <a:spcBef>
                <a:spcPct val="0"/>
              </a:spcBef>
              <a:buFontTx/>
              <a:buNone/>
            </a:pPr>
            <a:endParaRPr lang="en-GB" altLang="en-US" sz="1800"/>
          </a:p>
          <a:p>
            <a:pPr eaLnBrk="1" hangingPunct="1">
              <a:spcBef>
                <a:spcPct val="0"/>
              </a:spcBef>
              <a:buFontTx/>
              <a:buNone/>
            </a:pPr>
            <a:r>
              <a:rPr lang="en-GB" altLang="en-US" sz="1800"/>
              <a:t>The  </a:t>
            </a:r>
            <a:r>
              <a:rPr lang="en-GB" altLang="en-US" sz="1800">
                <a:latin typeface="Times PhoneticIPA" panose="04010500000000000000" pitchFamily="82" charset="0"/>
              </a:rPr>
              <a:t>/D/</a:t>
            </a:r>
            <a:r>
              <a:rPr lang="en-GB" altLang="en-US" sz="1800"/>
              <a:t>  sound is </a:t>
            </a:r>
            <a:r>
              <a:rPr lang="en-GB" altLang="en-US" sz="1800" b="1"/>
              <a:t>voiced</a:t>
            </a:r>
            <a:r>
              <a:rPr lang="en-GB" altLang="en-US" sz="1800"/>
              <a:t>. This means that when I make this sound, a sound is heard from my vocal chords. There is vibration in my throat. Try putting your fingers over your throat when you make this sound. You should feel your vocal chords vibrating gently.</a:t>
            </a:r>
          </a:p>
          <a:p>
            <a:pPr eaLnBrk="1" hangingPunct="1">
              <a:spcBef>
                <a:spcPct val="0"/>
              </a:spcBef>
              <a:buFontTx/>
              <a:buNone/>
            </a:pPr>
            <a:endParaRPr lang="en-GB" altLang="en-US" sz="1800"/>
          </a:p>
          <a:p>
            <a:pPr eaLnBrk="1" hangingPunct="1">
              <a:spcBef>
                <a:spcPct val="0"/>
              </a:spcBef>
              <a:buFontTx/>
              <a:buNone/>
            </a:pPr>
            <a:r>
              <a:rPr lang="en-GB" altLang="en-US" sz="1800"/>
              <a:t>“th” very occasionally represents a  </a:t>
            </a:r>
            <a:r>
              <a:rPr lang="en-GB" altLang="en-US" sz="1800">
                <a:latin typeface="Times PhoneticIPA" panose="04010500000000000000" pitchFamily="82" charset="0"/>
              </a:rPr>
              <a:t>/t/</a:t>
            </a:r>
            <a:r>
              <a:rPr lang="en-GB" altLang="en-US" sz="1800"/>
              <a:t>  sound, especially in names, e.g. </a:t>
            </a:r>
            <a:r>
              <a:rPr lang="en-GB" altLang="en-US" sz="1800" b="1"/>
              <a:t>Th</a:t>
            </a:r>
            <a:r>
              <a:rPr lang="en-GB" altLang="en-US" sz="1800"/>
              <a:t>ames, </a:t>
            </a:r>
            <a:r>
              <a:rPr lang="en-GB" altLang="en-US" sz="1800" b="1"/>
              <a:t>Th</a:t>
            </a:r>
            <a:r>
              <a:rPr lang="en-GB" altLang="en-US" sz="1800"/>
              <a:t>ailand, Es</a:t>
            </a:r>
            <a:r>
              <a:rPr lang="en-GB" altLang="en-US" sz="1800" b="1"/>
              <a:t>th</a:t>
            </a:r>
            <a:r>
              <a:rPr lang="en-GB" altLang="en-US" sz="1800"/>
              <a:t>er, </a:t>
            </a:r>
            <a:r>
              <a:rPr lang="en-GB" altLang="en-US" sz="1800" b="1"/>
              <a:t>Th</a:t>
            </a:r>
            <a:r>
              <a:rPr lang="en-GB" altLang="en-US" sz="1800"/>
              <a:t>andie, </a:t>
            </a:r>
            <a:r>
              <a:rPr lang="en-GB" altLang="en-US" sz="1800" b="1"/>
              <a:t>Th</a:t>
            </a:r>
            <a:r>
              <a:rPr lang="en-GB" altLang="en-US" sz="1800"/>
              <a:t>eresa, </a:t>
            </a:r>
            <a:r>
              <a:rPr lang="en-GB" altLang="en-US" sz="1800" b="1"/>
              <a:t>Th</a:t>
            </a:r>
            <a:r>
              <a:rPr lang="en-GB" altLang="en-US" sz="1800"/>
              <a:t>ompson, </a:t>
            </a:r>
            <a:r>
              <a:rPr lang="en-GB" altLang="en-US" sz="1800" b="1"/>
              <a:t>th</a:t>
            </a:r>
            <a:r>
              <a:rPr lang="en-GB" altLang="en-US" sz="1800"/>
              <a:t>yme, apar</a:t>
            </a:r>
            <a:r>
              <a:rPr lang="en-GB" altLang="en-US" sz="1800" b="1"/>
              <a:t>th</a:t>
            </a:r>
            <a:r>
              <a:rPr lang="en-GB" altLang="en-US" sz="1800"/>
              <a:t>eid.</a:t>
            </a:r>
          </a:p>
          <a:p>
            <a:pPr eaLnBrk="1" hangingPunct="1">
              <a:spcBef>
                <a:spcPct val="0"/>
              </a:spcBef>
              <a:buFontTx/>
              <a:buNone/>
            </a:pPr>
            <a:endParaRPr lang="en-GB" altLang="en-US" sz="1800"/>
          </a:p>
          <a:p>
            <a:pPr eaLnBrk="1" hangingPunct="1">
              <a:spcBef>
                <a:spcPct val="0"/>
              </a:spcBef>
              <a:buFontTx/>
              <a:buNone/>
            </a:pPr>
            <a:r>
              <a:rPr lang="en-GB" altLang="en-US" sz="1800"/>
              <a:t>English words that have the  </a:t>
            </a:r>
            <a:r>
              <a:rPr lang="en-GB" altLang="en-US" sz="1800">
                <a:latin typeface="Times PhoneticIPA" panose="04010500000000000000" pitchFamily="82" charset="0"/>
              </a:rPr>
              <a:t>/T/</a:t>
            </a:r>
            <a:r>
              <a:rPr lang="en-GB" altLang="en-US" sz="1800"/>
              <a:t>  sound are generally </a:t>
            </a:r>
            <a:r>
              <a:rPr lang="en-GB" altLang="en-US" sz="1800" b="1"/>
              <a:t>content words</a:t>
            </a:r>
            <a:r>
              <a:rPr lang="en-GB" altLang="en-US" sz="1800"/>
              <a:t>. For example, nouns (like “</a:t>
            </a:r>
            <a:r>
              <a:rPr lang="en-GB" altLang="en-US" sz="1800" b="1"/>
              <a:t>th</a:t>
            </a:r>
            <a:r>
              <a:rPr lang="en-GB" altLang="en-US" sz="1800"/>
              <a:t>ief”, “</a:t>
            </a:r>
            <a:r>
              <a:rPr lang="en-GB" altLang="en-US" sz="1800" b="1"/>
              <a:t>th</a:t>
            </a:r>
            <a:r>
              <a:rPr lang="en-GB" altLang="en-US" sz="1800"/>
              <a:t>umb”, “too</a:t>
            </a:r>
            <a:r>
              <a:rPr lang="en-GB" altLang="en-US" sz="1800" b="1"/>
              <a:t>th</a:t>
            </a:r>
            <a:r>
              <a:rPr lang="en-GB" altLang="en-US" sz="1800"/>
              <a:t>”, and “weal</a:t>
            </a:r>
            <a:r>
              <a:rPr lang="en-GB" altLang="en-US" sz="1800" b="1"/>
              <a:t>th</a:t>
            </a:r>
            <a:r>
              <a:rPr lang="en-GB" altLang="en-US" sz="1800"/>
              <a:t>”), verbs (like “</a:t>
            </a:r>
            <a:r>
              <a:rPr lang="en-GB" altLang="en-US" sz="1800" b="1"/>
              <a:t>th</a:t>
            </a:r>
            <a:r>
              <a:rPr lang="en-GB" altLang="en-US" sz="1800"/>
              <a:t>ank”, “</a:t>
            </a:r>
            <a:r>
              <a:rPr lang="en-GB" altLang="en-US" sz="1800" b="1"/>
              <a:t>th</a:t>
            </a:r>
            <a:r>
              <a:rPr lang="en-GB" altLang="en-US" sz="1800"/>
              <a:t>ink”, and “</a:t>
            </a:r>
            <a:r>
              <a:rPr lang="en-GB" altLang="en-US" sz="1800" b="1"/>
              <a:t>th</a:t>
            </a:r>
            <a:r>
              <a:rPr lang="en-GB" altLang="en-US" sz="1800"/>
              <a:t>row”), adjectives (like “</a:t>
            </a:r>
            <a:r>
              <a:rPr lang="en-GB" altLang="en-US" sz="1800" b="1"/>
              <a:t>th</a:t>
            </a:r>
            <a:r>
              <a:rPr lang="en-GB" altLang="en-US" sz="1800"/>
              <a:t>irsty”, “</a:t>
            </a:r>
            <a:r>
              <a:rPr lang="en-GB" altLang="en-US" sz="1800" b="1"/>
              <a:t>th</a:t>
            </a:r>
            <a:r>
              <a:rPr lang="en-GB" altLang="en-US" sz="1800"/>
              <a:t>ermal”, and “</a:t>
            </a:r>
            <a:r>
              <a:rPr lang="en-GB" altLang="en-US" sz="1800" b="1"/>
              <a:t>th</a:t>
            </a:r>
            <a:r>
              <a:rPr lang="en-GB" altLang="en-US" sz="1800"/>
              <a:t>oughtful”), adverbs (like “</a:t>
            </a:r>
            <a:r>
              <a:rPr lang="en-GB" altLang="en-US" sz="1800" b="1"/>
              <a:t>th</a:t>
            </a:r>
            <a:r>
              <a:rPr lang="en-GB" altLang="en-US" sz="1800"/>
              <a:t>oroughly”, “</a:t>
            </a:r>
            <a:r>
              <a:rPr lang="en-GB" altLang="en-US" sz="1800" b="1"/>
              <a:t>th</a:t>
            </a:r>
            <a:r>
              <a:rPr lang="en-GB" altLang="en-US" sz="1800"/>
              <a:t>ankfully”, and “</a:t>
            </a:r>
            <a:r>
              <a:rPr lang="en-GB" altLang="en-US" sz="1800" b="1"/>
              <a:t>th</a:t>
            </a:r>
            <a:r>
              <a:rPr lang="en-GB" altLang="en-US" sz="1800"/>
              <a:t>reateningly”), and numbers (like “</a:t>
            </a:r>
            <a:r>
              <a:rPr lang="en-GB" altLang="en-US" sz="1800" b="1"/>
              <a:t>th</a:t>
            </a:r>
            <a:r>
              <a:rPr lang="en-GB" altLang="en-US" sz="1800"/>
              <a:t>ree”). Most ordinal numbers contain the  </a:t>
            </a:r>
            <a:r>
              <a:rPr lang="en-GB" altLang="en-US" sz="1800">
                <a:latin typeface="Times PhoneticIPA" panose="04010500000000000000" pitchFamily="82" charset="0"/>
              </a:rPr>
              <a:t>/T/</a:t>
            </a:r>
            <a:r>
              <a:rPr lang="en-GB" altLang="en-US" sz="1800"/>
              <a:t>  sound, for example, “four</a:t>
            </a:r>
            <a:r>
              <a:rPr lang="en-GB" altLang="en-US" sz="1800" b="1"/>
              <a:t>th</a:t>
            </a:r>
            <a:r>
              <a:rPr lang="en-GB" altLang="en-US" sz="1800"/>
              <a:t>”, “fif</a:t>
            </a:r>
            <a:r>
              <a:rPr lang="en-GB" altLang="en-US" sz="1800" b="1"/>
              <a:t>th</a:t>
            </a:r>
            <a:r>
              <a:rPr lang="en-GB" altLang="en-US" sz="1800"/>
              <a:t>”, and six</a:t>
            </a:r>
            <a:r>
              <a:rPr lang="en-GB" altLang="en-US" sz="1800" b="1"/>
              <a:t>th</a:t>
            </a:r>
            <a:r>
              <a:rPr lang="en-GB" altLang="en-US" sz="1800"/>
              <a:t>”.</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803</TotalTime>
  <Words>2469</Words>
  <Application>Microsoft Office PowerPoint</Application>
  <PresentationFormat>On-screen Show (4:3)</PresentationFormat>
  <Paragraphs>172</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PhoneticIPA</vt:lpstr>
      <vt:lpstr>Default Design</vt:lpstr>
      <vt:lpstr>PowerPoint Presentation</vt:lpstr>
      <vt:lpstr>PowerPoint Presentation</vt:lpstr>
      <vt:lpstr>PowerPoint Presentation</vt:lpstr>
      <vt:lpstr>PowerPoint Presentation</vt:lpstr>
      <vt:lpstr>How to Pronounce “th” Sounds in English</vt:lpstr>
      <vt:lpstr>How to Pronounce “th” Sounds in English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 Purland</dc:creator>
  <cp:lastModifiedBy>Matt Purland</cp:lastModifiedBy>
  <cp:revision>68</cp:revision>
  <dcterms:created xsi:type="dcterms:W3CDTF">2009-09-14T09:01:11Z</dcterms:created>
  <dcterms:modified xsi:type="dcterms:W3CDTF">2020-09-05T06:47:34Z</dcterms:modified>
</cp:coreProperties>
</file>