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sldIdLst>
    <p:sldId id="256" r:id="rId2"/>
    <p:sldId id="257" r:id="rId3"/>
    <p:sldId id="260" r:id="rId4"/>
    <p:sldId id="258" r:id="rId5"/>
    <p:sldId id="259" r:id="rId6"/>
    <p:sldId id="261" r:id="rId7"/>
    <p:sldId id="262" r:id="rId8"/>
    <p:sldId id="263" r:id="rId9"/>
    <p:sldId id="264" r:id="rId10"/>
    <p:sldId id="287" r:id="rId11"/>
    <p:sldId id="265" r:id="rId12"/>
    <p:sldId id="266" r:id="rId13"/>
    <p:sldId id="267" r:id="rId14"/>
    <p:sldId id="268" r:id="rId15"/>
    <p:sldId id="269"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799" autoAdjust="0"/>
    <p:restoredTop sz="94660"/>
  </p:normalViewPr>
  <p:slideViewPr>
    <p:cSldViewPr snapToGrid="0">
      <p:cViewPr varScale="1">
        <p:scale>
          <a:sx n="80" d="100"/>
          <a:sy n="80" d="100"/>
        </p:scale>
        <p:origin x="120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32220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999916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436547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5772678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B482E8-6E0E-1B4F-B1FD-C69DB9E858D9}" type="datetimeFigureOut">
              <a:rPr lang="en-US" smtClean="0"/>
              <a:pPr/>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836106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B482E8-6E0E-1B4F-B1FD-C69DB9E858D9}" type="datetimeFigureOut">
              <a:rPr lang="en-US" smtClean="0"/>
              <a:pPr/>
              <a:t>11/12/2021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765385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9B482E8-6E0E-1B4F-B1FD-C69DB9E858D9}" type="datetimeFigureOut">
              <a:rPr lang="en-US" smtClean="0"/>
              <a:pPr/>
              <a:t>11/12/2021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041512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7759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8878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015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23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8759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11/12/2021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89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F13A34C8-038E-2045-AF43-DF7DBB8E0E9E}" type="datetimeFigureOut">
              <a:rPr lang="en-US" smtClean="0"/>
              <a:pPr/>
              <a:t>11/12/2021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8986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818C68F-D26B-8F47-958C-23B49CF8A634}" type="datetimeFigureOut">
              <a:rPr lang="en-US" smtClean="0"/>
              <a:pPr/>
              <a:t>11/12/2021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816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D0DF5E60-9974-AC48-9591-99C2BB44B7CF}" type="datetimeFigureOut">
              <a:rPr lang="en-US" smtClean="0"/>
              <a:pPr/>
              <a:t>11/12/2021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3404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599039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9B482E8-6E0E-1B4F-B1FD-C69DB9E858D9}" type="datetimeFigureOut">
              <a:rPr lang="en-US" smtClean="0"/>
              <a:pPr/>
              <a:t>11/12/2021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8630540"/>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urlandtraining.com/free-lessons/elementary-english-course/unit-2-0-transport/lesson-2-5-sentence-stress-and-the-sound-spine/" TargetMode="External"/><Relationship Id="rId2" Type="http://schemas.openxmlformats.org/officeDocument/2006/relationships/hyperlink" Target="https://purlandtraining.com/free-lessons/elementary-english-course/unit-1-0-learning-english/lesson-1-6-clear-alphabe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88000"/>
                <a:satMod val="130000"/>
                <a:lumMod val="124000"/>
              </a:schemeClr>
            </a:gs>
            <a:gs pos="100000">
              <a:schemeClr val="bg2">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55B7A-E9C1-4F63-8E17-2713E48EB12E}"/>
              </a:ext>
            </a:extLst>
          </p:cNvPr>
          <p:cNvSpPr>
            <a:spLocks noGrp="1"/>
          </p:cNvSpPr>
          <p:nvPr>
            <p:ph type="ctrTitle"/>
          </p:nvPr>
        </p:nvSpPr>
        <p:spPr>
          <a:xfrm>
            <a:off x="1154955" y="1447800"/>
            <a:ext cx="6974915" cy="3329581"/>
          </a:xfrm>
        </p:spPr>
        <p:txBody>
          <a:bodyPr>
            <a:normAutofit/>
          </a:bodyPr>
          <a:lstStyle/>
          <a:p>
            <a:pPr>
              <a:lnSpc>
                <a:spcPct val="90000"/>
              </a:lnSpc>
            </a:pPr>
            <a:r>
              <a:rPr lang="en-GB"/>
              <a:t>Using Contractions in English</a:t>
            </a:r>
          </a:p>
        </p:txBody>
      </p:sp>
      <p:sp>
        <p:nvSpPr>
          <p:cNvPr id="3" name="Subtitle 2">
            <a:extLst>
              <a:ext uri="{FF2B5EF4-FFF2-40B4-BE49-F238E27FC236}">
                <a16:creationId xmlns:a16="http://schemas.microsoft.com/office/drawing/2014/main" id="{50230B88-4AFD-4434-9F04-D9307C815BB0}"/>
              </a:ext>
            </a:extLst>
          </p:cNvPr>
          <p:cNvSpPr>
            <a:spLocks noGrp="1"/>
          </p:cNvSpPr>
          <p:nvPr>
            <p:ph type="subTitle" idx="1"/>
          </p:nvPr>
        </p:nvSpPr>
        <p:spPr>
          <a:xfrm>
            <a:off x="1154955" y="4777380"/>
            <a:ext cx="6974911" cy="861420"/>
          </a:xfrm>
        </p:spPr>
        <p:txBody>
          <a:bodyPr>
            <a:normAutofit/>
          </a:bodyPr>
          <a:lstStyle/>
          <a:p>
            <a:r>
              <a:rPr lang="en-GB">
                <a:solidFill>
                  <a:schemeClr val="tx1">
                    <a:lumMod val="85000"/>
                    <a:lumOff val="15000"/>
                  </a:schemeClr>
                </a:solidFill>
              </a:rPr>
              <a:t>PurlandTraining.com</a:t>
            </a:r>
          </a:p>
        </p:txBody>
      </p:sp>
    </p:spTree>
    <p:extLst>
      <p:ext uri="{BB962C8B-B14F-4D97-AF65-F5344CB8AC3E}">
        <p14:creationId xmlns:p14="http://schemas.microsoft.com/office/powerpoint/2010/main" val="23391627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Look out for:</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a:xfrm>
            <a:off x="1103312" y="1462368"/>
            <a:ext cx="8946541" cy="4195481"/>
          </a:xfrm>
        </p:spPr>
        <p:txBody>
          <a:bodyPr>
            <a:normAutofit/>
          </a:bodyPr>
          <a:lstStyle/>
          <a:p>
            <a:pPr marL="0" indent="0">
              <a:buNone/>
            </a:pPr>
            <a:r>
              <a:rPr lang="en-GB" sz="2400"/>
              <a:t>perfect phrases ending with have:	could've / coulda</a:t>
            </a:r>
          </a:p>
          <a:p>
            <a:pPr marL="0" indent="0">
              <a:buNone/>
            </a:pPr>
            <a:r>
              <a:rPr lang="en-GB" sz="2400"/>
              <a:t>phrases ending with to: 					have to / hafta</a:t>
            </a:r>
          </a:p>
          <a:p>
            <a:pPr marL="0" indent="0">
              <a:buNone/>
            </a:pPr>
            <a:r>
              <a:rPr lang="en-GB" sz="2400"/>
              <a:t>phrases ending with you:				what you / wotcha</a:t>
            </a:r>
          </a:p>
          <a:p>
            <a:pPr marL="0" indent="0">
              <a:buNone/>
            </a:pPr>
            <a:r>
              <a:rPr lang="en-GB" sz="2400"/>
              <a:t>phrases ending with of:					kind of / kinda</a:t>
            </a:r>
          </a:p>
          <a:p>
            <a:pPr marL="0" indent="0">
              <a:buNone/>
            </a:pPr>
            <a:endParaRPr lang="en-GB" sz="2400"/>
          </a:p>
          <a:p>
            <a:pPr marL="0" indent="0">
              <a:buNone/>
            </a:pPr>
            <a:r>
              <a:rPr lang="en-GB" sz="2400" b="1" i="1">
                <a:solidFill>
                  <a:srgbClr val="FF0000"/>
                </a:solidFill>
              </a:rPr>
              <a:t>have</a:t>
            </a:r>
            <a:r>
              <a:rPr lang="en-GB" sz="2400" i="1"/>
              <a:t>, </a:t>
            </a:r>
            <a:r>
              <a:rPr lang="en-GB" sz="2400" b="1" i="1">
                <a:solidFill>
                  <a:srgbClr val="FF0000"/>
                </a:solidFill>
              </a:rPr>
              <a:t>to</a:t>
            </a:r>
            <a:r>
              <a:rPr lang="en-GB" sz="2400" i="1"/>
              <a:t>, </a:t>
            </a:r>
            <a:r>
              <a:rPr lang="en-GB" sz="2400" b="1" i="1">
                <a:solidFill>
                  <a:srgbClr val="FF0000"/>
                </a:solidFill>
              </a:rPr>
              <a:t>you</a:t>
            </a:r>
            <a:r>
              <a:rPr lang="en-GB" sz="2400" i="1"/>
              <a:t>, </a:t>
            </a:r>
            <a:r>
              <a:rPr lang="en-GB" sz="2400" b="1" i="1">
                <a:solidFill>
                  <a:srgbClr val="FF0000"/>
                </a:solidFill>
              </a:rPr>
              <a:t>of</a:t>
            </a:r>
            <a:r>
              <a:rPr lang="en-GB" sz="2400" i="1"/>
              <a:t> become "a" = schwa sound</a:t>
            </a:r>
          </a:p>
          <a:p>
            <a:pPr marL="0" indent="0">
              <a:buNone/>
            </a:pPr>
            <a:endParaRPr lang="en-GB" sz="2400"/>
          </a:p>
          <a:p>
            <a:pPr marL="0" indent="0">
              <a:buNone/>
            </a:pPr>
            <a:r>
              <a:rPr lang="en-GB" sz="2400"/>
              <a:t>verb + object pronoun:					let him / lettim</a:t>
            </a:r>
          </a:p>
          <a:p>
            <a:pPr marL="0" indent="0">
              <a:buNone/>
            </a:pPr>
            <a:r>
              <a:rPr lang="en-GB" sz="2400"/>
              <a:t>verb + a:										need a / needa</a:t>
            </a:r>
          </a:p>
          <a:p>
            <a:pPr marL="0" indent="0">
              <a:buNone/>
            </a:pPr>
            <a:r>
              <a:rPr lang="en-GB" sz="2400"/>
              <a:t>ending with not:							do not / don't</a:t>
            </a:r>
          </a:p>
        </p:txBody>
      </p:sp>
    </p:spTree>
    <p:extLst>
      <p:ext uri="{BB962C8B-B14F-4D97-AF65-F5344CB8AC3E}">
        <p14:creationId xmlns:p14="http://schemas.microsoft.com/office/powerpoint/2010/main" val="2035614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a:xfrm>
            <a:off x="1103312" y="2052918"/>
            <a:ext cx="9227462" cy="4195481"/>
          </a:xfrm>
        </p:spPr>
        <p:txBody>
          <a:bodyPr>
            <a:normAutofit/>
          </a:bodyPr>
          <a:lstStyle/>
          <a:p>
            <a:pPr marL="0" indent="0">
              <a:buNone/>
            </a:pPr>
            <a:r>
              <a:rPr lang="en-GB" sz="2400"/>
              <a:t>Look at each contraction and decide what its full form is. Then say what kind of contraction it is: normal, mega, or slang. </a:t>
            </a:r>
            <a:r>
              <a:rPr lang="en-GB" sz="2400" b="1"/>
              <a:t>Decide when it would be appropriate to use it.</a:t>
            </a:r>
          </a:p>
          <a:p>
            <a:pPr marL="0" indent="0">
              <a:buNone/>
            </a:pPr>
            <a:r>
              <a:rPr lang="en-GB" sz="2400"/>
              <a:t>Think of a sentence that uses this contraction.</a:t>
            </a:r>
          </a:p>
          <a:p>
            <a:pPr marL="0" indent="0">
              <a:buNone/>
            </a:pPr>
            <a:r>
              <a:rPr lang="en-GB" sz="2400"/>
              <a:t>Combine several contractions to make a short dialogue or monologue.</a:t>
            </a:r>
          </a:p>
          <a:p>
            <a:pPr marL="0" indent="0">
              <a:buNone/>
            </a:pPr>
            <a:endParaRPr lang="en-GB" sz="1400"/>
          </a:p>
          <a:p>
            <a:pPr marL="0" indent="0">
              <a:buNone/>
            </a:pPr>
            <a:r>
              <a:rPr lang="en-GB" sz="1400" i="1"/>
              <a:t>Links:</a:t>
            </a:r>
          </a:p>
          <a:p>
            <a:pPr marL="0" indent="0">
              <a:buNone/>
            </a:pPr>
            <a:r>
              <a:rPr lang="en-GB" sz="1400" i="1"/>
              <a:t>Clear Alphabet: </a:t>
            </a:r>
            <a:r>
              <a:rPr lang="en-GB" sz="1400" i="1">
                <a:hlinkClick r:id="rId2"/>
              </a:rPr>
              <a:t>https://purlandtraining.com/free-lessons/elementary-english-course/unit-1-0-learning-english/lesson-1-6-clear-alphabet/</a:t>
            </a:r>
            <a:endParaRPr lang="en-GB" sz="1400" i="1"/>
          </a:p>
          <a:p>
            <a:pPr marL="0" indent="0">
              <a:buNone/>
            </a:pPr>
            <a:r>
              <a:rPr lang="en-GB" sz="1400" i="1"/>
              <a:t>Sentence Stress and the Sound Spine: </a:t>
            </a:r>
            <a:r>
              <a:rPr lang="en-GB" sz="1400" i="1">
                <a:hlinkClick r:id="rId3"/>
              </a:rPr>
              <a:t>https://purlandtraining.com/free-lessons/elementary-english-course/unit-2-0-transport/lesson-2-5-sentence-stress-and-the-sound-spine/</a:t>
            </a:r>
            <a:endParaRPr lang="en-GB" sz="1400" i="1"/>
          </a:p>
        </p:txBody>
      </p:sp>
    </p:spTree>
    <p:extLst>
      <p:ext uri="{BB962C8B-B14F-4D97-AF65-F5344CB8AC3E}">
        <p14:creationId xmlns:p14="http://schemas.microsoft.com/office/powerpoint/2010/main" val="1058131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 1</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lgn="ctr">
              <a:buNone/>
            </a:pPr>
            <a:r>
              <a:rPr lang="en-GB" sz="8800"/>
              <a:t>k dv</a:t>
            </a:r>
          </a:p>
        </p:txBody>
      </p:sp>
    </p:spTree>
    <p:extLst>
      <p:ext uri="{BB962C8B-B14F-4D97-AF65-F5344CB8AC3E}">
        <p14:creationId xmlns:p14="http://schemas.microsoft.com/office/powerpoint/2010/main" val="1147331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 2</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lgn="ctr">
              <a:buNone/>
            </a:pPr>
            <a:r>
              <a:rPr lang="en-GB" sz="8800"/>
              <a:t>din_</a:t>
            </a:r>
          </a:p>
        </p:txBody>
      </p:sp>
    </p:spTree>
    <p:extLst>
      <p:ext uri="{BB962C8B-B14F-4D97-AF65-F5344CB8AC3E}">
        <p14:creationId xmlns:p14="http://schemas.microsoft.com/office/powerpoint/2010/main" val="199742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 3</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lgn="ctr">
              <a:buNone/>
            </a:pPr>
            <a:r>
              <a:rPr lang="en-GB" sz="8800"/>
              <a:t>dunno</a:t>
            </a:r>
          </a:p>
        </p:txBody>
      </p:sp>
    </p:spTree>
    <p:extLst>
      <p:ext uri="{BB962C8B-B14F-4D97-AF65-F5344CB8AC3E}">
        <p14:creationId xmlns:p14="http://schemas.microsoft.com/office/powerpoint/2010/main" val="4115890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 4</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lgn="ctr">
              <a:buNone/>
            </a:pPr>
            <a:r>
              <a:rPr lang="en-GB" sz="8800"/>
              <a:t>wanna</a:t>
            </a:r>
          </a:p>
        </p:txBody>
      </p:sp>
    </p:spTree>
    <p:extLst>
      <p:ext uri="{BB962C8B-B14F-4D97-AF65-F5344CB8AC3E}">
        <p14:creationId xmlns:p14="http://schemas.microsoft.com/office/powerpoint/2010/main" val="3809846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 5</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lgn="ctr">
              <a:buNone/>
            </a:pPr>
            <a:r>
              <a:rPr lang="en-GB" sz="8800"/>
              <a:t>w g n</a:t>
            </a:r>
          </a:p>
        </p:txBody>
      </p:sp>
    </p:spTree>
    <p:extLst>
      <p:ext uri="{BB962C8B-B14F-4D97-AF65-F5344CB8AC3E}">
        <p14:creationId xmlns:p14="http://schemas.microsoft.com/office/powerpoint/2010/main" val="1414239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 6</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lgn="ctr">
              <a:buNone/>
            </a:pPr>
            <a:r>
              <a:rPr lang="en-GB" sz="8800"/>
              <a:t>waddaya</a:t>
            </a:r>
          </a:p>
        </p:txBody>
      </p:sp>
    </p:spTree>
    <p:extLst>
      <p:ext uri="{BB962C8B-B14F-4D97-AF65-F5344CB8AC3E}">
        <p14:creationId xmlns:p14="http://schemas.microsoft.com/office/powerpoint/2010/main" val="48751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 7</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lgn="ctr">
              <a:buNone/>
            </a:pPr>
            <a:r>
              <a:rPr lang="en-GB" sz="8800"/>
              <a:t>alotta</a:t>
            </a:r>
          </a:p>
        </p:txBody>
      </p:sp>
    </p:spTree>
    <p:extLst>
      <p:ext uri="{BB962C8B-B14F-4D97-AF65-F5344CB8AC3E}">
        <p14:creationId xmlns:p14="http://schemas.microsoft.com/office/powerpoint/2010/main" val="129399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 8</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lgn="ctr">
              <a:buNone/>
            </a:pPr>
            <a:r>
              <a:rPr lang="en-GB" sz="8800"/>
              <a:t>sposta</a:t>
            </a:r>
          </a:p>
        </p:txBody>
      </p:sp>
    </p:spTree>
    <p:extLst>
      <p:ext uri="{BB962C8B-B14F-4D97-AF65-F5344CB8AC3E}">
        <p14:creationId xmlns:p14="http://schemas.microsoft.com/office/powerpoint/2010/main" val="418171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What are contractions?</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r>
              <a:rPr lang="en-GB" sz="2400"/>
              <a:t>Contractions are usually pronoun + auxiliary verb: </a:t>
            </a:r>
          </a:p>
          <a:p>
            <a:pPr marL="0" indent="0">
              <a:buNone/>
            </a:pPr>
            <a:r>
              <a:rPr lang="en-GB" sz="2400"/>
              <a:t>	I have &gt; I've, You are &gt; You're</a:t>
            </a:r>
          </a:p>
          <a:p>
            <a:pPr marL="0" indent="0">
              <a:buNone/>
            </a:pPr>
            <a:endParaRPr lang="en-GB" sz="2400"/>
          </a:p>
          <a:p>
            <a:r>
              <a:rPr lang="en-GB" sz="2400"/>
              <a:t> These phrases are shortened in spoken English because 	they are usually unstressed function words</a:t>
            </a:r>
          </a:p>
          <a:p>
            <a:pPr marL="0" indent="0">
              <a:buNone/>
            </a:pPr>
            <a:endParaRPr lang="en-GB" sz="2400"/>
          </a:p>
          <a:p>
            <a:r>
              <a:rPr lang="en-GB" sz="2400"/>
              <a:t> Other common contractions include: there is &gt; there’s 	and negative modal contractions: did not &gt; didn't</a:t>
            </a:r>
          </a:p>
        </p:txBody>
      </p:sp>
    </p:spTree>
    <p:extLst>
      <p:ext uri="{BB962C8B-B14F-4D97-AF65-F5344CB8AC3E}">
        <p14:creationId xmlns:p14="http://schemas.microsoft.com/office/powerpoint/2010/main" val="11342454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 9</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lgn="ctr">
              <a:buNone/>
            </a:pPr>
            <a:r>
              <a:rPr lang="en-GB" sz="8800"/>
              <a:t>j Laik</a:t>
            </a:r>
          </a:p>
        </p:txBody>
      </p:sp>
    </p:spTree>
    <p:extLst>
      <p:ext uri="{BB962C8B-B14F-4D97-AF65-F5344CB8AC3E}">
        <p14:creationId xmlns:p14="http://schemas.microsoft.com/office/powerpoint/2010/main" val="3153417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 10</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lgn="ctr">
              <a:buNone/>
            </a:pPr>
            <a:r>
              <a:rPr lang="en-GB" sz="8800"/>
              <a:t>sh l v</a:t>
            </a:r>
          </a:p>
        </p:txBody>
      </p:sp>
    </p:spTree>
    <p:extLst>
      <p:ext uri="{BB962C8B-B14F-4D97-AF65-F5344CB8AC3E}">
        <p14:creationId xmlns:p14="http://schemas.microsoft.com/office/powerpoint/2010/main" val="3001021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 11</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lgn="ctr">
              <a:buNone/>
            </a:pPr>
            <a:r>
              <a:rPr lang="en-GB" sz="8800"/>
              <a:t>Bob'll</a:t>
            </a:r>
          </a:p>
        </p:txBody>
      </p:sp>
    </p:spTree>
    <p:extLst>
      <p:ext uri="{BB962C8B-B14F-4D97-AF65-F5344CB8AC3E}">
        <p14:creationId xmlns:p14="http://schemas.microsoft.com/office/powerpoint/2010/main" val="823188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 12</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lgn="ctr">
              <a:buNone/>
            </a:pPr>
            <a:r>
              <a:rPr lang="en-GB" sz="8800"/>
              <a:t>y kn</a:t>
            </a:r>
          </a:p>
        </p:txBody>
      </p:sp>
    </p:spTree>
    <p:extLst>
      <p:ext uri="{BB962C8B-B14F-4D97-AF65-F5344CB8AC3E}">
        <p14:creationId xmlns:p14="http://schemas.microsoft.com/office/powerpoint/2010/main" val="3018701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 13</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lgn="ctr">
              <a:buNone/>
            </a:pPr>
            <a:r>
              <a:rPr lang="en-GB" sz="8800"/>
              <a:t>we'd</a:t>
            </a:r>
          </a:p>
        </p:txBody>
      </p:sp>
    </p:spTree>
    <p:extLst>
      <p:ext uri="{BB962C8B-B14F-4D97-AF65-F5344CB8AC3E}">
        <p14:creationId xmlns:p14="http://schemas.microsoft.com/office/powerpoint/2010/main" val="36018147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 14</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lgn="ctr">
              <a:buNone/>
            </a:pPr>
            <a:r>
              <a:rPr lang="en-GB" sz="8800"/>
              <a:t>hi sno_</a:t>
            </a:r>
          </a:p>
        </p:txBody>
      </p:sp>
    </p:spTree>
    <p:extLst>
      <p:ext uri="{BB962C8B-B14F-4D97-AF65-F5344CB8AC3E}">
        <p14:creationId xmlns:p14="http://schemas.microsoft.com/office/powerpoint/2010/main" val="40802359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 15</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lgn="ctr">
              <a:buNone/>
            </a:pPr>
            <a:r>
              <a:rPr lang="en-GB" sz="8800"/>
              <a:t>kinda</a:t>
            </a:r>
          </a:p>
        </p:txBody>
      </p:sp>
    </p:spTree>
    <p:extLst>
      <p:ext uri="{BB962C8B-B14F-4D97-AF65-F5344CB8AC3E}">
        <p14:creationId xmlns:p14="http://schemas.microsoft.com/office/powerpoint/2010/main" val="2052472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 16</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lgn="ctr">
              <a:buNone/>
            </a:pPr>
            <a:r>
              <a:rPr lang="en-GB" sz="8800"/>
              <a:t>wi mai_</a:t>
            </a:r>
          </a:p>
        </p:txBody>
      </p:sp>
    </p:spTree>
    <p:extLst>
      <p:ext uri="{BB962C8B-B14F-4D97-AF65-F5344CB8AC3E}">
        <p14:creationId xmlns:p14="http://schemas.microsoft.com/office/powerpoint/2010/main" val="5942496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 17</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lgn="ctr">
              <a:buNone/>
            </a:pPr>
            <a:r>
              <a:rPr lang="en-GB" sz="8800"/>
              <a:t>gimme</a:t>
            </a:r>
          </a:p>
        </p:txBody>
      </p:sp>
    </p:spTree>
    <p:extLst>
      <p:ext uri="{BB962C8B-B14F-4D97-AF65-F5344CB8AC3E}">
        <p14:creationId xmlns:p14="http://schemas.microsoft.com/office/powerpoint/2010/main" val="97653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 18</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lgn="ctr">
              <a:buNone/>
            </a:pPr>
            <a:r>
              <a:rPr lang="en-GB" sz="8800"/>
              <a:t>won't</a:t>
            </a:r>
          </a:p>
        </p:txBody>
      </p:sp>
    </p:spTree>
    <p:extLst>
      <p:ext uri="{BB962C8B-B14F-4D97-AF65-F5344CB8AC3E}">
        <p14:creationId xmlns:p14="http://schemas.microsoft.com/office/powerpoint/2010/main" val="1270881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What are contractions?</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r>
              <a:rPr lang="en-GB" sz="2400"/>
              <a:t>An apostrophe indicates the missing letters, e.g. </a:t>
            </a:r>
          </a:p>
          <a:p>
            <a:pPr marL="0" indent="0">
              <a:buNone/>
            </a:pPr>
            <a:r>
              <a:rPr lang="en-GB" sz="2400"/>
              <a:t>	We're = a is missing</a:t>
            </a:r>
          </a:p>
          <a:p>
            <a:pPr marL="0" indent="0">
              <a:buNone/>
            </a:pPr>
            <a:endParaRPr lang="en-GB" sz="2400"/>
          </a:p>
          <a:p>
            <a:r>
              <a:rPr lang="en-GB" sz="2400"/>
              <a:t>We do not use contractions in short answers, e.g. </a:t>
            </a:r>
          </a:p>
          <a:p>
            <a:pPr marL="0" indent="0">
              <a:buNone/>
            </a:pPr>
            <a:r>
              <a:rPr lang="en-GB" sz="2400"/>
              <a:t>	"Would you like to go to the cinema?"  "Yes, </a:t>
            </a:r>
            <a:r>
              <a:rPr lang="en-GB" sz="2400" strike="sngStrike"/>
              <a:t>I'd</a:t>
            </a:r>
            <a:r>
              <a:rPr lang="en-GB" sz="2400"/>
              <a:t>."</a:t>
            </a:r>
          </a:p>
          <a:p>
            <a:pPr marL="0" indent="0">
              <a:buNone/>
            </a:pPr>
            <a:endParaRPr lang="en-GB" sz="2400"/>
          </a:p>
          <a:p>
            <a:r>
              <a:rPr lang="en-GB" sz="2400"/>
              <a:t>Avoid writing "could of" for "could have" etc.</a:t>
            </a:r>
          </a:p>
        </p:txBody>
      </p:sp>
    </p:spTree>
    <p:extLst>
      <p:ext uri="{BB962C8B-B14F-4D97-AF65-F5344CB8AC3E}">
        <p14:creationId xmlns:p14="http://schemas.microsoft.com/office/powerpoint/2010/main" val="14321205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 19</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lgn="ctr">
              <a:buNone/>
            </a:pPr>
            <a:r>
              <a:rPr lang="en-GB" sz="8800"/>
              <a:t>inni_</a:t>
            </a:r>
          </a:p>
        </p:txBody>
      </p:sp>
    </p:spTree>
    <p:extLst>
      <p:ext uri="{BB962C8B-B14F-4D97-AF65-F5344CB8AC3E}">
        <p14:creationId xmlns:p14="http://schemas.microsoft.com/office/powerpoint/2010/main" val="25467412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Practice 20</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lgn="ctr">
              <a:buNone/>
            </a:pPr>
            <a:r>
              <a:rPr lang="en-GB" sz="8800"/>
              <a:t>Te lim</a:t>
            </a:r>
          </a:p>
        </p:txBody>
      </p:sp>
    </p:spTree>
    <p:extLst>
      <p:ext uri="{BB962C8B-B14F-4D97-AF65-F5344CB8AC3E}">
        <p14:creationId xmlns:p14="http://schemas.microsoft.com/office/powerpoint/2010/main" val="2488624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Uses of contractions</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r>
              <a:rPr lang="en-GB" sz="2400"/>
              <a:t>We can also make contractions from short phrases, e.g. 	Give me &gt; gimme and with names: Rob is/has &gt; Rob's</a:t>
            </a:r>
          </a:p>
          <a:p>
            <a:pPr marL="0" indent="0">
              <a:buNone/>
            </a:pPr>
            <a:endParaRPr lang="en-GB" sz="2400"/>
          </a:p>
          <a:p>
            <a:r>
              <a:rPr lang="en-GB" sz="2400"/>
              <a:t>We use contractions to say a phrase more quickly, e.g. 	the full form "He is eating" becomes the contracted 	form "He's eating"</a:t>
            </a:r>
          </a:p>
          <a:p>
            <a:pPr marL="0" indent="0">
              <a:buNone/>
            </a:pPr>
            <a:endParaRPr lang="en-GB" sz="2400"/>
          </a:p>
          <a:p>
            <a:r>
              <a:rPr lang="en-GB" sz="2400"/>
              <a:t>It sounds more natural in informal spoken English, while 	the full form looks better in written English - especially 	formal written English</a:t>
            </a:r>
          </a:p>
        </p:txBody>
      </p:sp>
    </p:spTree>
    <p:extLst>
      <p:ext uri="{BB962C8B-B14F-4D97-AF65-F5344CB8AC3E}">
        <p14:creationId xmlns:p14="http://schemas.microsoft.com/office/powerpoint/2010/main" val="3791681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Contractions in connected speech</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r>
              <a:rPr lang="en-GB" sz="2400"/>
              <a:t>In connected speech contractions are an important 	way of reducing weak syllables by getting rid of 	unnecessary function words, making the sound spine 	clearer, e.g. "It's nice to meet you" not "IT IS nice to meet 	you."</a:t>
            </a:r>
          </a:p>
          <a:p>
            <a:pPr marL="0" indent="0">
              <a:buNone/>
            </a:pPr>
            <a:endParaRPr lang="en-GB" sz="2400"/>
          </a:p>
          <a:p>
            <a:r>
              <a:rPr lang="en-GB" sz="2400"/>
              <a:t>It is better in connected speech to pronounce three 	short words as one word, e.g. "a lot of" becomes "alotta"</a:t>
            </a:r>
          </a:p>
        </p:txBody>
      </p:sp>
    </p:spTree>
    <p:extLst>
      <p:ext uri="{BB962C8B-B14F-4D97-AF65-F5344CB8AC3E}">
        <p14:creationId xmlns:p14="http://schemas.microsoft.com/office/powerpoint/2010/main" val="1920831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Three kinds of contraction</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r>
              <a:rPr lang="en-GB" sz="2400"/>
              <a:t>There are three kinds of contraction:</a:t>
            </a:r>
          </a:p>
          <a:p>
            <a:pPr marL="0" indent="0">
              <a:buNone/>
            </a:pPr>
            <a:endParaRPr lang="en-GB" sz="2400"/>
          </a:p>
          <a:p>
            <a:pPr lvl="1"/>
            <a:r>
              <a:rPr lang="en-GB" sz="2400"/>
              <a:t>1. normal contractions - I'm, They're, She'd, etc.</a:t>
            </a:r>
          </a:p>
          <a:p>
            <a:pPr marL="457200" lvl="1" indent="0">
              <a:buNone/>
            </a:pPr>
            <a:endParaRPr lang="en-GB" sz="2400"/>
          </a:p>
          <a:p>
            <a:pPr lvl="1"/>
            <a:r>
              <a:rPr lang="en-GB" sz="2400"/>
              <a:t>2. mega contractions - how we actually say them</a:t>
            </a:r>
          </a:p>
          <a:p>
            <a:pPr marL="457200" lvl="1" indent="0">
              <a:buNone/>
            </a:pPr>
            <a:endParaRPr lang="en-GB" sz="2400"/>
          </a:p>
          <a:p>
            <a:pPr lvl="1"/>
            <a:r>
              <a:rPr lang="en-GB" sz="2400"/>
              <a:t>3. slang contractions - how we say some phrases</a:t>
            </a:r>
          </a:p>
        </p:txBody>
      </p:sp>
    </p:spTree>
    <p:extLst>
      <p:ext uri="{BB962C8B-B14F-4D97-AF65-F5344CB8AC3E}">
        <p14:creationId xmlns:p14="http://schemas.microsoft.com/office/powerpoint/2010/main" val="1534246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1. Normal contractions</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r>
              <a:rPr lang="en-GB" sz="2400"/>
              <a:t>I will &gt; I'll</a:t>
            </a:r>
          </a:p>
          <a:p>
            <a:pPr marL="0" indent="0">
              <a:buNone/>
            </a:pPr>
            <a:endParaRPr lang="en-GB" sz="2400"/>
          </a:p>
          <a:p>
            <a:r>
              <a:rPr lang="en-GB" sz="2400"/>
              <a:t>He is &gt; He's</a:t>
            </a:r>
          </a:p>
          <a:p>
            <a:pPr marL="0" indent="0">
              <a:buNone/>
            </a:pPr>
            <a:endParaRPr lang="en-GB" sz="2400"/>
          </a:p>
          <a:p>
            <a:r>
              <a:rPr lang="en-GB" sz="2400"/>
              <a:t>We have &gt; We've</a:t>
            </a:r>
          </a:p>
          <a:p>
            <a:pPr marL="0" indent="0">
              <a:buNone/>
            </a:pPr>
            <a:endParaRPr lang="en-GB" sz="2400"/>
          </a:p>
        </p:txBody>
      </p:sp>
    </p:spTree>
    <p:extLst>
      <p:ext uri="{BB962C8B-B14F-4D97-AF65-F5344CB8AC3E}">
        <p14:creationId xmlns:p14="http://schemas.microsoft.com/office/powerpoint/2010/main" val="1400979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2. Mega contractions</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r>
              <a:rPr lang="en-GB" sz="2400"/>
              <a:t>I will &gt; I'll &gt; uhl</a:t>
            </a:r>
          </a:p>
          <a:p>
            <a:pPr marL="0" indent="0">
              <a:buNone/>
            </a:pPr>
            <a:endParaRPr lang="en-GB" sz="2400"/>
          </a:p>
          <a:p>
            <a:r>
              <a:rPr lang="en-GB" sz="2400"/>
              <a:t>He is &gt; He's &gt; iz</a:t>
            </a:r>
          </a:p>
          <a:p>
            <a:pPr marL="0" indent="0">
              <a:buNone/>
            </a:pPr>
            <a:endParaRPr lang="en-GB" sz="2400"/>
          </a:p>
          <a:p>
            <a:r>
              <a:rPr lang="en-GB" sz="2400"/>
              <a:t>We have &gt; We've &gt; wiv</a:t>
            </a:r>
          </a:p>
        </p:txBody>
      </p:sp>
    </p:spTree>
    <p:extLst>
      <p:ext uri="{BB962C8B-B14F-4D97-AF65-F5344CB8AC3E}">
        <p14:creationId xmlns:p14="http://schemas.microsoft.com/office/powerpoint/2010/main" val="3308173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138FF-06BF-485C-90E1-D2C3BE97C99B}"/>
              </a:ext>
            </a:extLst>
          </p:cNvPr>
          <p:cNvSpPr>
            <a:spLocks noGrp="1"/>
          </p:cNvSpPr>
          <p:nvPr>
            <p:ph type="title"/>
          </p:nvPr>
        </p:nvSpPr>
        <p:spPr/>
        <p:txBody>
          <a:bodyPr/>
          <a:lstStyle/>
          <a:p>
            <a:r>
              <a:rPr lang="en-GB"/>
              <a:t>3. Slang contractions</a:t>
            </a:r>
          </a:p>
        </p:txBody>
      </p:sp>
      <p:sp>
        <p:nvSpPr>
          <p:cNvPr id="3" name="Content Placeholder 2">
            <a:extLst>
              <a:ext uri="{FF2B5EF4-FFF2-40B4-BE49-F238E27FC236}">
                <a16:creationId xmlns:a16="http://schemas.microsoft.com/office/drawing/2014/main" id="{29670F3D-A8EF-4117-BEAF-92DA2C9BD362}"/>
              </a:ext>
            </a:extLst>
          </p:cNvPr>
          <p:cNvSpPr>
            <a:spLocks noGrp="1"/>
          </p:cNvSpPr>
          <p:nvPr>
            <p:ph idx="1"/>
          </p:nvPr>
        </p:nvSpPr>
        <p:spPr/>
        <p:txBody>
          <a:bodyPr>
            <a:normAutofit/>
          </a:bodyPr>
          <a:lstStyle/>
          <a:p>
            <a:pPr marL="0" indent="0">
              <a:buNone/>
            </a:pPr>
            <a:r>
              <a:rPr lang="en-GB" sz="2400"/>
              <a:t>Phrases:</a:t>
            </a:r>
          </a:p>
          <a:p>
            <a:pPr marL="0" indent="0">
              <a:buNone/>
            </a:pPr>
            <a:endParaRPr lang="en-GB" sz="2400"/>
          </a:p>
          <a:p>
            <a:r>
              <a:rPr lang="en-GB" sz="2400"/>
              <a:t>give me &gt; gimme</a:t>
            </a:r>
          </a:p>
          <a:p>
            <a:pPr marL="0" indent="0">
              <a:buNone/>
            </a:pPr>
            <a:endParaRPr lang="en-GB" sz="2400"/>
          </a:p>
          <a:p>
            <a:r>
              <a:rPr lang="en-GB" sz="2400"/>
              <a:t>don't know &gt; dunno</a:t>
            </a:r>
          </a:p>
          <a:p>
            <a:pPr marL="0" indent="0">
              <a:buNone/>
            </a:pPr>
            <a:endParaRPr lang="en-GB" sz="2400"/>
          </a:p>
          <a:p>
            <a:r>
              <a:rPr lang="en-GB" sz="2400"/>
              <a:t>won't you &gt; woncha</a:t>
            </a:r>
          </a:p>
        </p:txBody>
      </p:sp>
    </p:spTree>
    <p:extLst>
      <p:ext uri="{BB962C8B-B14F-4D97-AF65-F5344CB8AC3E}">
        <p14:creationId xmlns:p14="http://schemas.microsoft.com/office/powerpoint/2010/main" val="19060132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61</TotalTime>
  <Words>688</Words>
  <Application>Microsoft Office PowerPoint</Application>
  <PresentationFormat>Widescreen</PresentationFormat>
  <Paragraphs>114</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Century Gothic</vt:lpstr>
      <vt:lpstr>Wingdings 3</vt:lpstr>
      <vt:lpstr>Ion</vt:lpstr>
      <vt:lpstr>Using Contractions in English</vt:lpstr>
      <vt:lpstr>What are contractions?</vt:lpstr>
      <vt:lpstr>What are contractions?</vt:lpstr>
      <vt:lpstr>Uses of contractions</vt:lpstr>
      <vt:lpstr>Contractions in connected speech</vt:lpstr>
      <vt:lpstr>Three kinds of contraction</vt:lpstr>
      <vt:lpstr>1. Normal contractions</vt:lpstr>
      <vt:lpstr>2. Mega contractions</vt:lpstr>
      <vt:lpstr>3. Slang contractions</vt:lpstr>
      <vt:lpstr>Look out for:</vt:lpstr>
      <vt:lpstr>Practice</vt:lpstr>
      <vt:lpstr>Practice 1</vt:lpstr>
      <vt:lpstr>Practice 2</vt:lpstr>
      <vt:lpstr>Practice 3</vt:lpstr>
      <vt:lpstr>Practice 4</vt:lpstr>
      <vt:lpstr>Practice 5</vt:lpstr>
      <vt:lpstr>Practice 6</vt:lpstr>
      <vt:lpstr>Practice 7</vt:lpstr>
      <vt:lpstr>Practice 8</vt:lpstr>
      <vt:lpstr>Practice 9</vt:lpstr>
      <vt:lpstr>Practice 10</vt:lpstr>
      <vt:lpstr>Practice 11</vt:lpstr>
      <vt:lpstr>Practice 12</vt:lpstr>
      <vt:lpstr>Practice 13</vt:lpstr>
      <vt:lpstr>Practice 14</vt:lpstr>
      <vt:lpstr>Practice 15</vt:lpstr>
      <vt:lpstr>Practice 16</vt:lpstr>
      <vt:lpstr>Practice 17</vt:lpstr>
      <vt:lpstr>Practice 18</vt:lpstr>
      <vt:lpstr>Practice 19</vt:lpstr>
      <vt:lpstr>Practice 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Contractions in English</dc:title>
  <dc:creator>Matt Purland</dc:creator>
  <cp:lastModifiedBy>Matt Purland</cp:lastModifiedBy>
  <cp:revision>26</cp:revision>
  <dcterms:created xsi:type="dcterms:W3CDTF">2021-11-11T08:31:43Z</dcterms:created>
  <dcterms:modified xsi:type="dcterms:W3CDTF">2021-11-12T08:34:43Z</dcterms:modified>
</cp:coreProperties>
</file>