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56" r:id="rId2"/>
    <p:sldId id="290" r:id="rId3"/>
    <p:sldId id="292" r:id="rId4"/>
    <p:sldId id="257" r:id="rId5"/>
    <p:sldId id="270" r:id="rId6"/>
    <p:sldId id="271" r:id="rId7"/>
    <p:sldId id="258" r:id="rId8"/>
    <p:sldId id="273" r:id="rId9"/>
    <p:sldId id="274" r:id="rId10"/>
    <p:sldId id="276" r:id="rId11"/>
    <p:sldId id="285" r:id="rId12"/>
    <p:sldId id="259" r:id="rId13"/>
    <p:sldId id="260" r:id="rId14"/>
    <p:sldId id="277" r:id="rId15"/>
    <p:sldId id="278" r:id="rId16"/>
    <p:sldId id="279" r:id="rId17"/>
    <p:sldId id="280" r:id="rId18"/>
    <p:sldId id="281" r:id="rId19"/>
    <p:sldId id="261" r:id="rId20"/>
    <p:sldId id="282" r:id="rId21"/>
    <p:sldId id="283" r:id="rId22"/>
    <p:sldId id="284" r:id="rId23"/>
    <p:sldId id="267" r:id="rId24"/>
    <p:sldId id="286" r:id="rId25"/>
    <p:sldId id="287" r:id="rId26"/>
    <p:sldId id="291" r:id="rId27"/>
    <p:sldId id="262" r:id="rId28"/>
    <p:sldId id="263" r:id="rId29"/>
    <p:sldId id="264" r:id="rId30"/>
    <p:sldId id="288" r:id="rId31"/>
    <p:sldId id="289" r:id="rId32"/>
    <p:sldId id="265" r:id="rId33"/>
    <p:sldId id="269" r:id="rId34"/>
    <p:sldId id="266" r:id="rId35"/>
    <p:sldId id="268"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autoAdjust="0"/>
  </p:normalViewPr>
  <p:slideViewPr>
    <p:cSldViewPr snapToGrid="0">
      <p:cViewPr>
        <p:scale>
          <a:sx n="66" d="100"/>
          <a:sy n="66" d="100"/>
        </p:scale>
        <p:origin x="-888"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D1542-7AB7-41A3-BEBF-845A40247895}" type="datetimeFigureOut">
              <a:rPr lang="en-GB" smtClean="0"/>
              <a:t>11/11/2017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390A8-DD7B-47AD-82C1-2E3CFBBF02A4}" type="slidenum">
              <a:rPr lang="en-GB" smtClean="0"/>
              <a:t>‹#›</a:t>
            </a:fld>
            <a:endParaRPr lang="en-GB"/>
          </a:p>
        </p:txBody>
      </p:sp>
    </p:spTree>
    <p:extLst>
      <p:ext uri="{BB962C8B-B14F-4D97-AF65-F5344CB8AC3E}">
        <p14:creationId xmlns:p14="http://schemas.microsoft.com/office/powerpoint/2010/main" val="188676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D390A8-DD7B-47AD-82C1-2E3CFBBF02A4}" type="slidenum">
              <a:rPr lang="en-GB" smtClean="0"/>
              <a:t>2</a:t>
            </a:fld>
            <a:endParaRPr lang="en-GB"/>
          </a:p>
        </p:txBody>
      </p:sp>
    </p:spTree>
    <p:extLst>
      <p:ext uri="{BB962C8B-B14F-4D97-AF65-F5344CB8AC3E}">
        <p14:creationId xmlns:p14="http://schemas.microsoft.com/office/powerpoint/2010/main" val="295234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D390A8-DD7B-47AD-82C1-2E3CFBBF02A4}" type="slidenum">
              <a:rPr lang="en-GB" smtClean="0"/>
              <a:t>3</a:t>
            </a:fld>
            <a:endParaRPr lang="en-GB"/>
          </a:p>
        </p:txBody>
      </p:sp>
    </p:spTree>
    <p:extLst>
      <p:ext uri="{BB962C8B-B14F-4D97-AF65-F5344CB8AC3E}">
        <p14:creationId xmlns:p14="http://schemas.microsoft.com/office/powerpoint/2010/main" val="295234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D390A8-DD7B-47AD-82C1-2E3CFBBF02A4}" type="slidenum">
              <a:rPr lang="en-GB" smtClean="0"/>
              <a:t>4</a:t>
            </a:fld>
            <a:endParaRPr lang="en-GB"/>
          </a:p>
        </p:txBody>
      </p:sp>
    </p:spTree>
    <p:extLst>
      <p:ext uri="{BB962C8B-B14F-4D97-AF65-F5344CB8AC3E}">
        <p14:creationId xmlns:p14="http://schemas.microsoft.com/office/powerpoint/2010/main" val="295234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BA1C11-7A00-47A3-B4B6-B6493C5ECE89}" type="datetimeFigureOut">
              <a:rPr lang="pl-PL" smtClean="0"/>
              <a:t>2017-11-11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BC92D1-44CC-4E3F-B502-D16BA090744A}" type="slidenum">
              <a:rPr lang="pl-PL" smtClean="0"/>
              <a:t>‹#›</a:t>
            </a:fld>
            <a:endParaRPr lang="pl-PL"/>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A1C11-7A00-47A3-B4B6-B6493C5ECE89}" type="datetimeFigureOut">
              <a:rPr lang="pl-PL" smtClean="0"/>
              <a:t>2017-11-11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BC92D1-44CC-4E3F-B502-D16BA090744A}"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BA1C11-7A00-47A3-B4B6-B6493C5ECE89}" type="datetimeFigureOut">
              <a:rPr lang="pl-PL" smtClean="0"/>
              <a:t>2017-11-11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BC92D1-44CC-4E3F-B502-D16BA090744A}"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BA1C11-7A00-47A3-B4B6-B6493C5ECE89}" type="datetimeFigureOut">
              <a:rPr lang="pl-PL" smtClean="0"/>
              <a:t>2017-11-11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BC92D1-44CC-4E3F-B502-D16BA090744A}" type="slidenum">
              <a:rPr lang="pl-PL" smtClean="0"/>
              <a:t>‹#›</a:t>
            </a:fld>
            <a:endParaRPr lang="pl-PL"/>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A1C11-7A00-47A3-B4B6-B6493C5ECE89}" type="datetimeFigureOut">
              <a:rPr lang="pl-PL" smtClean="0"/>
              <a:t>2017-11-11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BC92D1-44CC-4E3F-B502-D16BA090744A}"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BA1C11-7A00-47A3-B4B6-B6493C5ECE89}" type="datetimeFigureOut">
              <a:rPr lang="pl-PL" smtClean="0"/>
              <a:t>2017-11-11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BC92D1-44CC-4E3F-B502-D16BA090744A}" type="slidenum">
              <a:rPr lang="pl-PL" smtClean="0"/>
              <a:t>‹#›</a:t>
            </a:fld>
            <a:endParaRPr lang="pl-PL"/>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BA1C11-7A00-47A3-B4B6-B6493C5ECE89}" type="datetimeFigureOut">
              <a:rPr lang="pl-PL" smtClean="0"/>
              <a:t>2017-11-11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BC92D1-44CC-4E3F-B502-D16BA090744A}" type="slidenum">
              <a:rPr lang="pl-PL" smtClean="0"/>
              <a:t>‹#›</a:t>
            </a:fld>
            <a:endParaRPr lang="pl-PL"/>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BA1C11-7A00-47A3-B4B6-B6493C5ECE89}" type="datetimeFigureOut">
              <a:rPr lang="pl-PL" smtClean="0"/>
              <a:t>2017-11-11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1BC92D1-44CC-4E3F-B502-D16BA090744A}"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A1C11-7A00-47A3-B4B6-B6493C5ECE89}" type="datetimeFigureOut">
              <a:rPr lang="pl-PL" smtClean="0"/>
              <a:t>2017-11-11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1BC92D1-44CC-4E3F-B502-D16BA090744A}"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A1C11-7A00-47A3-B4B6-B6493C5ECE89}" type="datetimeFigureOut">
              <a:rPr lang="pl-PL" smtClean="0"/>
              <a:t>2017-11-11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BC92D1-44CC-4E3F-B502-D16BA090744A}"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A1C11-7A00-47A3-B4B6-B6493C5ECE89}" type="datetimeFigureOut">
              <a:rPr lang="pl-PL" smtClean="0"/>
              <a:t>2017-11-11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BC92D1-44CC-4E3F-B502-D16BA090744A}" type="slidenum">
              <a:rPr lang="pl-PL" smtClean="0"/>
              <a:t>‹#›</a:t>
            </a:fld>
            <a:endParaRPr lang="pl-PL"/>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CBA1C11-7A00-47A3-B4B6-B6493C5ECE89}" type="datetimeFigureOut">
              <a:rPr lang="pl-PL" smtClean="0"/>
              <a:t>2017-11-11</a:t>
            </a:fld>
            <a:endParaRPr lang="pl-PL"/>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1BC92D1-44CC-4E3F-B502-D16BA090744A}"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purlandtraining.com/free-books/free-elt-book-clear-alphabet-dictionary-by-matt-purlan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urlandtraining.com/free-books/5-rules-for-predicting-sounds-from-spelling-in-english-by-matt-purlan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en.wikisource.org/wiki/The_Works_of_the_Rev._Jonathan_Swift/Volume_5/A_Proposal_For_Correcting,_Improving,_and_Ascertaining_the_English_Tongue" TargetMode="External"/><Relationship Id="rId13" Type="http://schemas.openxmlformats.org/officeDocument/2006/relationships/hyperlink" Target="https://en.wikipedia.org/wiki/Polish_Language_Council" TargetMode="External"/><Relationship Id="rId3" Type="http://schemas.openxmlformats.org/officeDocument/2006/relationships/hyperlink" Target="http://purlandtraining.com/free-books/5-rules-for-predicting-sounds-from-spelling-in-english-by-matt-purland/" TargetMode="External"/><Relationship Id="rId7" Type="http://schemas.openxmlformats.org/officeDocument/2006/relationships/hyperlink" Target="http://timelines.phil.hhu.de/event/swift-and-defoe-s-language-academy" TargetMode="External"/><Relationship Id="rId12" Type="http://schemas.openxmlformats.org/officeDocument/2006/relationships/hyperlink" Target="http://www.arrantpedantry.com/2014/12/01/celtic-and-the-history-of-the-english-language/" TargetMode="External"/><Relationship Id="rId2" Type="http://schemas.openxmlformats.org/officeDocument/2006/relationships/hyperlink" Target="http://purlandtraining.com/free-books/free-elt-book-clear-alphabet-dictionary-by-matt-purland/" TargetMode="External"/><Relationship Id="rId1" Type="http://schemas.openxmlformats.org/officeDocument/2006/relationships/slideLayout" Target="../slideLayouts/slideLayout1.xml"/><Relationship Id="rId6" Type="http://schemas.openxmlformats.org/officeDocument/2006/relationships/hyperlink" Target="http://www.bl.uk/learning/timeline/item126681.html" TargetMode="External"/><Relationship Id="rId11" Type="http://schemas.openxmlformats.org/officeDocument/2006/relationships/hyperlink" Target="https://triangulations.files.wordpress.com/2014/09/history_of_english4.png" TargetMode="External"/><Relationship Id="rId5" Type="http://schemas.openxmlformats.org/officeDocument/2006/relationships/hyperlink" Target="http://www.ruf.rice.edu/~kemmer/Histengl/spelling.html" TargetMode="External"/><Relationship Id="rId10" Type="http://schemas.openxmlformats.org/officeDocument/2006/relationships/hyperlink" Target="http://www.spellingsociety.org/" TargetMode="External"/><Relationship Id="rId4" Type="http://schemas.openxmlformats.org/officeDocument/2006/relationships/hyperlink" Target="http://www.historytoday.com/stan-carey/brief-history-english-spelling-reform" TargetMode="External"/><Relationship Id="rId9" Type="http://schemas.openxmlformats.org/officeDocument/2006/relationships/hyperlink" Target="https://www.omniglot.com/writing/franklin.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ggslanguage.wordpress.com/2011/10/13/fight-against-franglais-french-language-website-creates-list-of-english-words-it-wants-to-ban/"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866462" y="1718068"/>
            <a:ext cx="5988676" cy="2308324"/>
          </a:xfrm>
          <a:prstGeom prst="rect">
            <a:avLst/>
          </a:prstGeom>
          <a:noFill/>
        </p:spPr>
        <p:txBody>
          <a:bodyPr wrap="square" rtlCol="0">
            <a:spAutoFit/>
          </a:bodyPr>
          <a:lstStyle/>
          <a:p>
            <a:pPr algn="ctr"/>
            <a:r>
              <a:rPr lang="pl-PL" sz="4800" dirty="0" err="1" smtClean="0">
                <a:latin typeface="Comic Neue Angular" pitchFamily="2" charset="0"/>
                <a:cs typeface="Arial" panose="020B0604020202020204" pitchFamily="34" charset="0"/>
              </a:rPr>
              <a:t>Why</a:t>
            </a:r>
            <a:r>
              <a:rPr lang="pl-PL" sz="4800" dirty="0" smtClean="0">
                <a:latin typeface="Comic Neue Angular" pitchFamily="2" charset="0"/>
                <a:cs typeface="Arial" panose="020B0604020202020204" pitchFamily="34" charset="0"/>
              </a:rPr>
              <a:t> </a:t>
            </a:r>
            <a:r>
              <a:rPr lang="pl-PL" sz="4800" dirty="0" err="1" smtClean="0">
                <a:latin typeface="Comic Neue Angular" pitchFamily="2" charset="0"/>
                <a:cs typeface="Arial" panose="020B0604020202020204" pitchFamily="34" charset="0"/>
              </a:rPr>
              <a:t>doesn’t</a:t>
            </a:r>
            <a:r>
              <a:rPr lang="pl-PL" sz="4800" dirty="0" smtClean="0">
                <a:latin typeface="Comic Neue Angular" pitchFamily="2" charset="0"/>
                <a:cs typeface="Arial" panose="020B0604020202020204" pitchFamily="34" charset="0"/>
              </a:rPr>
              <a:t> </a:t>
            </a:r>
            <a:r>
              <a:rPr lang="pl-PL" sz="4800" dirty="0" err="1" smtClean="0">
                <a:latin typeface="Comic Neue Angular" pitchFamily="2" charset="0"/>
                <a:cs typeface="Arial" panose="020B0604020202020204" pitchFamily="34" charset="0"/>
              </a:rPr>
              <a:t>anybody</a:t>
            </a:r>
            <a:r>
              <a:rPr lang="pl-PL" sz="4800" dirty="0" smtClean="0">
                <a:latin typeface="Comic Neue Angular" pitchFamily="2" charset="0"/>
                <a:cs typeface="Arial" panose="020B0604020202020204" pitchFamily="34" charset="0"/>
              </a:rPr>
              <a:t> </a:t>
            </a:r>
            <a:r>
              <a:rPr lang="pl-PL" sz="4800" dirty="0" err="1" smtClean="0">
                <a:latin typeface="Comic Neue Angular" pitchFamily="2" charset="0"/>
                <a:cs typeface="Arial" panose="020B0604020202020204" pitchFamily="34" charset="0"/>
              </a:rPr>
              <a:t>care</a:t>
            </a:r>
            <a:r>
              <a:rPr lang="pl-PL" sz="4800" dirty="0" smtClean="0">
                <a:latin typeface="Comic Neue Angular" pitchFamily="2" charset="0"/>
                <a:cs typeface="Arial" panose="020B0604020202020204" pitchFamily="34" charset="0"/>
              </a:rPr>
              <a:t> </a:t>
            </a:r>
            <a:r>
              <a:rPr lang="pl-PL" sz="4800" dirty="0" err="1" smtClean="0">
                <a:latin typeface="Comic Neue Angular" pitchFamily="2" charset="0"/>
                <a:cs typeface="Arial" panose="020B0604020202020204" pitchFamily="34" charset="0"/>
              </a:rPr>
              <a:t>about</a:t>
            </a:r>
            <a:r>
              <a:rPr lang="pl-PL" sz="4800" dirty="0" smtClean="0">
                <a:latin typeface="Comic Neue Angular" pitchFamily="2" charset="0"/>
                <a:cs typeface="Arial" panose="020B0604020202020204" pitchFamily="34" charset="0"/>
              </a:rPr>
              <a:t> the English </a:t>
            </a:r>
            <a:r>
              <a:rPr lang="pl-PL" sz="4800" dirty="0" err="1" smtClean="0">
                <a:latin typeface="Comic Neue Angular" pitchFamily="2" charset="0"/>
                <a:cs typeface="Arial" panose="020B0604020202020204" pitchFamily="34" charset="0"/>
              </a:rPr>
              <a:t>language</a:t>
            </a:r>
            <a:r>
              <a:rPr lang="pl-PL" sz="4800" dirty="0" smtClean="0">
                <a:latin typeface="Comic Neue Angular" pitchFamily="2" charset="0"/>
                <a:cs typeface="Arial" panose="020B0604020202020204" pitchFamily="34" charset="0"/>
              </a:rPr>
              <a:t>?</a:t>
            </a:r>
            <a:endParaRPr lang="pl-PL" sz="4800" dirty="0">
              <a:latin typeface="Comic Neue Angular" pitchFamily="2" charset="0"/>
              <a:cs typeface="Arial" panose="020B0604020202020204" pitchFamily="34" charset="0"/>
            </a:endParaRPr>
          </a:p>
        </p:txBody>
      </p:sp>
      <p:sp>
        <p:nvSpPr>
          <p:cNvPr id="6" name="pole tekstowe 5"/>
          <p:cNvSpPr txBox="1"/>
          <p:nvPr/>
        </p:nvSpPr>
        <p:spPr>
          <a:xfrm>
            <a:off x="866462" y="4597086"/>
            <a:ext cx="5988676" cy="815608"/>
          </a:xfrm>
          <a:prstGeom prst="rect">
            <a:avLst/>
          </a:prstGeom>
          <a:noFill/>
        </p:spPr>
        <p:txBody>
          <a:bodyPr wrap="square" rtlCol="0">
            <a:spAutoFit/>
          </a:bodyPr>
          <a:lstStyle/>
          <a:p>
            <a:pPr algn="ctr"/>
            <a:r>
              <a:rPr lang="pl-PL" dirty="0" smtClean="0">
                <a:latin typeface="Arial" panose="020B0604020202020204" pitchFamily="34" charset="0"/>
                <a:cs typeface="Arial" panose="020B0604020202020204" pitchFamily="34" charset="0"/>
              </a:rPr>
              <a:t> by Matt Purland</a:t>
            </a:r>
            <a:endParaRPr lang="en-GB" dirty="0" smtClean="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1050" i="1" dirty="0" smtClean="0">
                <a:latin typeface="Arial" panose="020B0604020202020204" pitchFamily="34" charset="0"/>
                <a:cs typeface="Arial" panose="020B0604020202020204" pitchFamily="34" charset="0"/>
              </a:rPr>
              <a:t>Image: </a:t>
            </a:r>
            <a:r>
              <a:rPr lang="pl-PL" sz="1050" i="1" dirty="0" smtClean="0">
                <a:latin typeface="Arial" panose="020B0604020202020204" pitchFamily="34" charset="0"/>
                <a:cs typeface="Arial" panose="020B0604020202020204" pitchFamily="34" charset="0"/>
              </a:rPr>
              <a:t>https</a:t>
            </a:r>
            <a:r>
              <a:rPr lang="pl-PL" sz="1050" i="1" dirty="0">
                <a:latin typeface="Arial" panose="020B0604020202020204" pitchFamily="34" charset="0"/>
                <a:cs typeface="Arial" panose="020B0604020202020204" pitchFamily="34" charset="0"/>
              </a:rPr>
              <a:t>://</a:t>
            </a:r>
            <a:r>
              <a:rPr lang="pl-PL" sz="1050" i="1" dirty="0" smtClean="0">
                <a:latin typeface="Arial" panose="020B0604020202020204" pitchFamily="34" charset="0"/>
                <a:cs typeface="Arial" panose="020B0604020202020204" pitchFamily="34" charset="0"/>
              </a:rPr>
              <a:t>pixabay.com/</a:t>
            </a:r>
            <a:endParaRPr lang="pl-PL" sz="1050" i="1"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026" name="Picture 2" descr="C:\Users\Matt\Desktop\chimpanzee-978809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5138" y="985453"/>
            <a:ext cx="4274841" cy="427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19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2211230" y="3390950"/>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David Crystal</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6146" name="Picture 2" descr="C:\Users\Matt\Desktop\david-crys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42" y="1282903"/>
            <a:ext cx="2634715" cy="21275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tt\Desktop\melvyn-bra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3810545"/>
            <a:ext cx="3200400" cy="17998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att\Desktop\Stephen-F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899" y="1282903"/>
            <a:ext cx="3399665" cy="212753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att\Desktop\Bill Brys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8686" y="3791060"/>
            <a:ext cx="2730089" cy="1819348"/>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5"/>
          <p:cNvSpPr txBox="1"/>
          <p:nvPr/>
        </p:nvSpPr>
        <p:spPr>
          <a:xfrm>
            <a:off x="7035262" y="3410435"/>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Stephen Fry</a:t>
            </a:r>
            <a:endParaRPr lang="pl-PL" sz="2000" dirty="0">
              <a:latin typeface="Arial" panose="020B0604020202020204" pitchFamily="34" charset="0"/>
              <a:cs typeface="Arial" panose="020B0604020202020204" pitchFamily="34" charset="0"/>
            </a:endParaRPr>
          </a:p>
        </p:txBody>
      </p:sp>
      <p:sp>
        <p:nvSpPr>
          <p:cNvPr id="10" name="pole tekstowe 5"/>
          <p:cNvSpPr txBox="1"/>
          <p:nvPr/>
        </p:nvSpPr>
        <p:spPr>
          <a:xfrm>
            <a:off x="2211231" y="5622290"/>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Melvyn Bragg</a:t>
            </a:r>
            <a:endParaRPr lang="pl-PL" sz="2000" dirty="0">
              <a:latin typeface="Arial" panose="020B0604020202020204" pitchFamily="34" charset="0"/>
              <a:cs typeface="Arial" panose="020B0604020202020204" pitchFamily="34" charset="0"/>
            </a:endParaRPr>
          </a:p>
        </p:txBody>
      </p:sp>
      <p:sp>
        <p:nvSpPr>
          <p:cNvPr id="11" name="pole tekstowe 5"/>
          <p:cNvSpPr txBox="1"/>
          <p:nvPr/>
        </p:nvSpPr>
        <p:spPr>
          <a:xfrm>
            <a:off x="7035261" y="5622290"/>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Bill Bryson</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96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Plain English Campaign</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4338" name="Picture 2" descr="C:\Users\Matt\Desktop\logo_crystal_mark_21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766" y="1765300"/>
            <a:ext cx="5324468" cy="360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53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4247317"/>
          </a:xfrm>
          <a:prstGeom prst="rect">
            <a:avLst/>
          </a:prstGeom>
          <a:noFill/>
        </p:spPr>
        <p:txBody>
          <a:bodyPr wrap="square" rtlCol="0">
            <a:spAutoFit/>
          </a:bodyPr>
          <a:lstStyle/>
          <a:p>
            <a:pPr algn="ctr"/>
            <a:r>
              <a:rPr lang="pl-PL" i="1" dirty="0" err="1" smtClean="0">
                <a:latin typeface="Arial" panose="020B0604020202020204" pitchFamily="34" charset="0"/>
                <a:cs typeface="Arial" panose="020B0604020202020204" pitchFamily="34" charset="0"/>
              </a:rPr>
              <a:t>So</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why</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don’t</a:t>
            </a:r>
            <a:r>
              <a:rPr lang="pl-PL" i="1" dirty="0" smtClean="0">
                <a:latin typeface="Arial" panose="020B0604020202020204" pitchFamily="34" charset="0"/>
                <a:cs typeface="Arial" panose="020B0604020202020204" pitchFamily="34" charset="0"/>
              </a:rPr>
              <a:t> we </a:t>
            </a:r>
            <a:r>
              <a:rPr lang="pl-PL" i="1" dirty="0" err="1" smtClean="0">
                <a:latin typeface="Arial" panose="020B0604020202020204" pitchFamily="34" charset="0"/>
                <a:cs typeface="Arial" panose="020B0604020202020204" pitchFamily="34" charset="0"/>
              </a:rPr>
              <a:t>have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an</a:t>
            </a:r>
            <a:r>
              <a:rPr lang="pl-PL" i="1" dirty="0" smtClean="0">
                <a:latin typeface="Arial" panose="020B0604020202020204" pitchFamily="34" charset="0"/>
                <a:cs typeface="Arial" panose="020B0604020202020204" pitchFamily="34" charset="0"/>
              </a:rPr>
              <a:t> English </a:t>
            </a:r>
            <a:r>
              <a:rPr lang="pl-PL" i="1" dirty="0" err="1">
                <a:latin typeface="Arial" panose="020B0604020202020204" pitchFamily="34" charset="0"/>
                <a:cs typeface="Arial" panose="020B0604020202020204" pitchFamily="34" charset="0"/>
              </a:rPr>
              <a:t>A</a:t>
            </a:r>
            <a:r>
              <a:rPr lang="pl-PL" i="1" dirty="0" err="1" smtClean="0">
                <a:latin typeface="Arial" panose="020B0604020202020204" pitchFamily="34" charset="0"/>
                <a:cs typeface="Arial" panose="020B0604020202020204" pitchFamily="34" charset="0"/>
              </a:rPr>
              <a:t>cademy</a:t>
            </a:r>
            <a:r>
              <a:rPr lang="pl-PL" i="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marL="342900" indent="-342900">
              <a:buFont typeface="+mj-lt"/>
              <a:buAutoNum type="arabicPeriod"/>
            </a:pPr>
            <a:r>
              <a:rPr lang="pl-PL" dirty="0" err="1" smtClean="0">
                <a:latin typeface="Arial" panose="020B0604020202020204" pitchFamily="34" charset="0"/>
                <a:cs typeface="Arial" panose="020B0604020202020204" pitchFamily="34" charset="0"/>
              </a:rPr>
              <a:t>Nobody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wants</a:t>
            </a:r>
            <a:r>
              <a:rPr lang="pl-PL" dirty="0" smtClean="0">
                <a:latin typeface="Arial" panose="020B0604020202020204" pitchFamily="34" charset="0"/>
                <a:cs typeface="Arial" panose="020B0604020202020204" pitchFamily="34" charset="0"/>
              </a:rPr>
              <a:t> to </a:t>
            </a:r>
            <a:r>
              <a:rPr lang="pl-PL" dirty="0" err="1" smtClean="0">
                <a:latin typeface="Arial" panose="020B0604020202020204" pitchFamily="34" charset="0"/>
                <a:cs typeface="Arial" panose="020B0604020202020204" pitchFamily="34" charset="0"/>
              </a:rPr>
              <a:t>organise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it</a:t>
            </a: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endParaRPr lang="pl-PL" dirty="0">
              <a:latin typeface="Arial" panose="020B0604020202020204" pitchFamily="34" charset="0"/>
              <a:cs typeface="Arial" panose="020B0604020202020204" pitchFamily="34" charset="0"/>
            </a:endParaRPr>
          </a:p>
          <a:p>
            <a:pPr marL="342900" indent="-342900">
              <a:buFont typeface="+mj-lt"/>
              <a:buAutoNum type="arabicPeriod"/>
            </a:pPr>
            <a:r>
              <a:rPr lang="pl-PL" dirty="0" err="1" smtClean="0">
                <a:latin typeface="Arial" panose="020B0604020202020204" pitchFamily="34" charset="0"/>
                <a:cs typeface="Arial" panose="020B0604020202020204" pitchFamily="34" charset="0"/>
              </a:rPr>
              <a:t>It’s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too</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difficult</a:t>
            </a:r>
            <a:r>
              <a:rPr lang="pl-PL" dirty="0" smtClean="0">
                <a:latin typeface="Arial" panose="020B0604020202020204" pitchFamily="34" charset="0"/>
                <a:cs typeface="Arial" panose="020B0604020202020204" pitchFamily="34" charset="0"/>
              </a:rPr>
              <a:t> to </a:t>
            </a:r>
            <a:r>
              <a:rPr lang="pl-PL" dirty="0" err="1" smtClean="0">
                <a:latin typeface="Arial" panose="020B0604020202020204" pitchFamily="34" charset="0"/>
                <a:cs typeface="Arial" panose="020B0604020202020204" pitchFamily="34" charset="0"/>
              </a:rPr>
              <a:t>achieve</a:t>
            </a: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r>
              <a:rPr lang="pl-PL" dirty="0" smtClean="0">
                <a:latin typeface="Arial" panose="020B0604020202020204" pitchFamily="34" charset="0"/>
                <a:cs typeface="Arial" panose="020B0604020202020204" pitchFamily="34" charset="0"/>
              </a:rPr>
              <a:t>We </a:t>
            </a:r>
            <a:r>
              <a:rPr lang="pl-PL" dirty="0" err="1" smtClean="0">
                <a:latin typeface="Arial" panose="020B0604020202020204" pitchFamily="34" charset="0"/>
                <a:cs typeface="Arial" panose="020B0604020202020204" pitchFamily="34" charset="0"/>
              </a:rPr>
              <a:t>like</a:t>
            </a:r>
            <a:r>
              <a:rPr lang="pl-PL" dirty="0" smtClean="0">
                <a:latin typeface="Arial" panose="020B0604020202020204" pitchFamily="34" charset="0"/>
                <a:cs typeface="Arial" panose="020B0604020202020204" pitchFamily="34" charset="0"/>
              </a:rPr>
              <a:t> English as </a:t>
            </a:r>
            <a:r>
              <a:rPr lang="pl-PL" dirty="0" err="1" smtClean="0">
                <a:latin typeface="Arial" panose="020B0604020202020204" pitchFamily="34" charset="0"/>
                <a:cs typeface="Arial" panose="020B0604020202020204" pitchFamily="34" charset="0"/>
              </a:rPr>
              <a:t>it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thank</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you</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very</a:t>
            </a:r>
            <a:r>
              <a:rPr lang="pl-PL" dirty="0" smtClean="0">
                <a:latin typeface="Arial" panose="020B0604020202020204" pitchFamily="34" charset="0"/>
                <a:cs typeface="Arial" panose="020B0604020202020204" pitchFamily="34" charset="0"/>
              </a:rPr>
              <a:t> much</a:t>
            </a:r>
          </a:p>
          <a:p>
            <a:pPr marL="342900" indent="-342900">
              <a:buFont typeface="+mj-lt"/>
              <a:buAutoNum type="arabicPeriod"/>
            </a:pP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r>
              <a:rPr lang="pl-PL" dirty="0" err="1" smtClean="0">
                <a:latin typeface="Arial" panose="020B0604020202020204" pitchFamily="34" charset="0"/>
                <a:cs typeface="Arial" panose="020B0604020202020204" pitchFamily="34" charset="0"/>
              </a:rPr>
              <a:t>There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are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too</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many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vested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interests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against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it</a:t>
            </a: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endParaRPr lang="pl-PL" dirty="0">
              <a:latin typeface="Arial" panose="020B0604020202020204" pitchFamily="34" charset="0"/>
              <a:cs typeface="Arial" panose="020B0604020202020204" pitchFamily="34" charset="0"/>
            </a:endParaRPr>
          </a:p>
          <a:p>
            <a:r>
              <a:rPr lang="pl-PL" i="1" dirty="0" smtClean="0">
                <a:latin typeface="Arial" panose="020B0604020202020204" pitchFamily="34" charset="0"/>
                <a:cs typeface="Arial" panose="020B0604020202020204" pitchFamily="34" charset="0"/>
              </a:rPr>
              <a:t>Appendix 1: </a:t>
            </a:r>
            <a:r>
              <a:rPr lang="pl-PL" i="1" dirty="0" err="1" smtClean="0">
                <a:latin typeface="Arial" panose="020B0604020202020204" pitchFamily="34" charset="0"/>
                <a:cs typeface="Arial" panose="020B0604020202020204" pitchFamily="34" charset="0"/>
              </a:rPr>
              <a:t>Discussion</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Questions</a:t>
            </a:r>
            <a:endParaRPr lang="pl-PL" i="1" dirty="0" smtClean="0">
              <a:latin typeface="Arial" panose="020B0604020202020204" pitchFamily="34" charset="0"/>
              <a:cs typeface="Arial" panose="020B0604020202020204" pitchFamily="34" charset="0"/>
            </a:endParaRPr>
          </a:p>
          <a:p>
            <a:pPr marL="342900" indent="-342900">
              <a:buFont typeface="+mj-lt"/>
              <a:buAutoNum type="arabicPeriod"/>
            </a:pPr>
            <a:endParaRPr lang="pl-PL" i="1" dirty="0">
              <a:latin typeface="Arial" panose="020B0604020202020204" pitchFamily="34" charset="0"/>
              <a:cs typeface="Arial" panose="020B0604020202020204" pitchFamily="34" charset="0"/>
            </a:endParaRPr>
          </a:p>
          <a:p>
            <a:r>
              <a:rPr lang="pl-PL" i="1" dirty="0" smtClean="0">
                <a:latin typeface="Arial" panose="020B0604020202020204" pitchFamily="34" charset="0"/>
                <a:cs typeface="Arial" panose="020B0604020202020204" pitchFamily="34" charset="0"/>
              </a:rPr>
              <a:t>Appendix 2: Case </a:t>
            </a:r>
            <a:r>
              <a:rPr lang="pl-PL" i="1" dirty="0" err="1" smtClean="0">
                <a:latin typeface="Arial" panose="020B0604020202020204" pitchFamily="34" charset="0"/>
                <a:cs typeface="Arial" panose="020B0604020202020204" pitchFamily="34" charset="0"/>
              </a:rPr>
              <a:t>Study</a:t>
            </a:r>
            <a:r>
              <a:rPr lang="pl-PL" i="1" dirty="0" smtClean="0">
                <a:latin typeface="Arial" panose="020B0604020202020204" pitchFamily="34" charset="0"/>
                <a:cs typeface="Arial" panose="020B0604020202020204" pitchFamily="34" charset="0"/>
              </a:rPr>
              <a:t>: the </a:t>
            </a:r>
            <a:r>
              <a:rPr lang="pl-PL" i="1" dirty="0" err="1" smtClean="0">
                <a:latin typeface="Arial" panose="020B0604020202020204" pitchFamily="34" charset="0"/>
                <a:cs typeface="Arial" panose="020B0604020202020204" pitchFamily="34" charset="0"/>
              </a:rPr>
              <a:t>Polish</a:t>
            </a:r>
            <a:r>
              <a:rPr lang="pl-PL" i="1" dirty="0" smtClean="0">
                <a:latin typeface="Arial" panose="020B0604020202020204" pitchFamily="34" charset="0"/>
                <a:cs typeface="Arial" panose="020B0604020202020204" pitchFamily="34" charset="0"/>
              </a:rPr>
              <a:t> Language </a:t>
            </a:r>
            <a:r>
              <a:rPr lang="pl-PL" i="1" dirty="0" err="1" smtClean="0">
                <a:latin typeface="Arial" panose="020B0604020202020204" pitchFamily="34" charset="0"/>
                <a:cs typeface="Arial" panose="020B0604020202020204" pitchFamily="34" charset="0"/>
              </a:rPr>
              <a:t>Council</a:t>
            </a:r>
            <a:endParaRPr lang="pl-PL" i="1" dirty="0" smtClean="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4284847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4801314"/>
          </a:xfrm>
          <a:prstGeom prst="rect">
            <a:avLst/>
          </a:prstGeom>
          <a:noFill/>
        </p:spPr>
        <p:txBody>
          <a:bodyPr wrap="square" rtlCol="0">
            <a:spAutoFit/>
          </a:bodyPr>
          <a:lstStyle/>
          <a:p>
            <a:pPr algn="ctr"/>
            <a:r>
              <a:rPr lang="pl-PL" i="1" dirty="0" smtClean="0">
                <a:latin typeface="Arial" panose="020B0604020202020204" pitchFamily="34" charset="0"/>
                <a:cs typeface="Arial" panose="020B0604020202020204" pitchFamily="34" charset="0"/>
              </a:rPr>
              <a:t>1. </a:t>
            </a:r>
            <a:r>
              <a:rPr lang="en-GB" i="1" dirty="0">
                <a:latin typeface="Arial" panose="020B0604020202020204" pitchFamily="34" charset="0"/>
                <a:cs typeface="Arial" panose="020B0604020202020204" pitchFamily="34" charset="0"/>
              </a:rPr>
              <a:t>Nobody wants to organise it</a:t>
            </a:r>
          </a:p>
          <a:p>
            <a:pPr algn="ctr"/>
            <a:endParaRPr lang="pl-PL" i="1" dirty="0" smtClean="0">
              <a:latin typeface="Arial" panose="020B0604020202020204" pitchFamily="34" charset="0"/>
              <a:cs typeface="Arial" panose="020B0604020202020204" pitchFamily="34" charset="0"/>
            </a:endParaRPr>
          </a:p>
          <a:p>
            <a:r>
              <a:rPr lang="pl-PL" dirty="0" err="1" smtClean="0">
                <a:latin typeface="Arial" panose="020B0604020202020204" pitchFamily="34" charset="0"/>
                <a:cs typeface="Arial" panose="020B0604020202020204" pitchFamily="34" charset="0"/>
              </a:rPr>
              <a:t>Throughout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history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there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hasn’t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been</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enough</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collective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will</a:t>
            </a:r>
            <a:r>
              <a:rPr lang="pl-PL" dirty="0" smtClean="0">
                <a:latin typeface="Arial" panose="020B0604020202020204" pitchFamily="34" charset="0"/>
                <a:cs typeface="Arial" panose="020B0604020202020204" pitchFamily="34" charset="0"/>
              </a:rPr>
              <a:t> to </a:t>
            </a:r>
            <a:r>
              <a:rPr lang="pl-PL" dirty="0" err="1" smtClean="0">
                <a:latin typeface="Arial" panose="020B0604020202020204" pitchFamily="34" charset="0"/>
                <a:cs typeface="Arial" panose="020B0604020202020204" pitchFamily="34" charset="0"/>
              </a:rPr>
              <a:t>achieve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this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goal</a:t>
            </a:r>
            <a:r>
              <a:rPr lang="pl-PL" dirty="0" smtClean="0">
                <a:latin typeface="Arial" panose="020B0604020202020204" pitchFamily="34" charset="0"/>
                <a:cs typeface="Arial" panose="020B0604020202020204" pitchFamily="34" charset="0"/>
              </a:rPr>
              <a:t>. Many great people have tried and failed to lasso English and </a:t>
            </a:r>
            <a:r>
              <a:rPr lang="en-GB"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nail the jelly to the wall</a:t>
            </a:r>
            <a:r>
              <a:rPr lang="en-GB"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 including (a brief history lesson):</a:t>
            </a: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err="1" smtClean="0">
                <a:latin typeface="Arial" panose="020B0604020202020204" pitchFamily="34" charset="0"/>
                <a:cs typeface="Arial" panose="020B0604020202020204" pitchFamily="34" charset="0"/>
              </a:rPr>
              <a:t>Scribes</a:t>
            </a:r>
            <a:r>
              <a:rPr lang="pl-PL" dirty="0" smtClean="0">
                <a:latin typeface="Arial" panose="020B0604020202020204" pitchFamily="34" charset="0"/>
                <a:cs typeface="Arial" panose="020B0604020202020204" pitchFamily="34" charset="0"/>
              </a:rPr>
              <a:t> – </a:t>
            </a:r>
            <a:r>
              <a:rPr lang="pl-PL" dirty="0" err="1" smtClean="0">
                <a:latin typeface="Arial" panose="020B0604020202020204" pitchFamily="34" charset="0"/>
                <a:cs typeface="Arial" panose="020B0604020202020204" pitchFamily="34" charset="0"/>
              </a:rPr>
              <a:t>standardisation</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made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things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easier</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The </a:t>
            </a:r>
            <a:r>
              <a:rPr lang="pl-PL" dirty="0" err="1" smtClean="0">
                <a:latin typeface="Arial" panose="020B0604020202020204" pitchFamily="34" charset="0"/>
                <a:cs typeface="Arial" panose="020B0604020202020204" pitchFamily="34" charset="0"/>
              </a:rPr>
              <a:t>first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printers</a:t>
            </a:r>
            <a:r>
              <a:rPr lang="pl-PL" dirty="0" smtClean="0">
                <a:latin typeface="Arial" panose="020B0604020202020204" pitchFamily="34" charset="0"/>
                <a:cs typeface="Arial" panose="020B0604020202020204" pitchFamily="34" charset="0"/>
              </a:rPr>
              <a:t> – ditto. Caxton </a:t>
            </a:r>
            <a:r>
              <a:rPr lang="pl-PL" dirty="0" err="1" smtClean="0">
                <a:latin typeface="Arial" panose="020B0604020202020204" pitchFamily="34" charset="0"/>
                <a:cs typeface="Arial" panose="020B0604020202020204" pitchFamily="34" charset="0"/>
              </a:rPr>
              <a:t>printed</a:t>
            </a:r>
            <a:r>
              <a:rPr lang="pl-PL" dirty="0" smtClean="0">
                <a:latin typeface="Arial" panose="020B0604020202020204" pitchFamily="34" charset="0"/>
                <a:cs typeface="Arial" panose="020B0604020202020204" pitchFamily="34" charset="0"/>
              </a:rPr>
              <a:t> the </a:t>
            </a:r>
            <a:r>
              <a:rPr lang="pl-PL" dirty="0" err="1" smtClean="0">
                <a:latin typeface="Arial" panose="020B0604020202020204" pitchFamily="34" charset="0"/>
                <a:cs typeface="Arial" panose="020B0604020202020204" pitchFamily="34" charset="0"/>
              </a:rPr>
              <a:t>first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book</a:t>
            </a:r>
            <a:r>
              <a:rPr lang="pl-PL" dirty="0" smtClean="0">
                <a:latin typeface="Arial" panose="020B0604020202020204" pitchFamily="34" charset="0"/>
                <a:cs typeface="Arial" panose="020B0604020202020204" pitchFamily="34" charset="0"/>
              </a:rPr>
              <a:t> in English in 1474</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The </a:t>
            </a:r>
            <a:r>
              <a:rPr lang="pl-PL" dirty="0" err="1" smtClean="0">
                <a:latin typeface="Arial" panose="020B0604020202020204" pitchFamily="34" charset="0"/>
                <a:cs typeface="Arial" panose="020B0604020202020204" pitchFamily="34" charset="0"/>
              </a:rPr>
              <a:t>first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dictionaries</a:t>
            </a:r>
            <a:r>
              <a:rPr lang="pl-PL" dirty="0" smtClean="0">
                <a:latin typeface="Arial" panose="020B0604020202020204" pitchFamily="34" charset="0"/>
                <a:cs typeface="Arial" panose="020B0604020202020204" pitchFamily="34" charset="0"/>
              </a:rPr>
              <a:t> – </a:t>
            </a:r>
            <a:r>
              <a:rPr lang="pl-PL" dirty="0" err="1" smtClean="0">
                <a:latin typeface="Arial" panose="020B0604020202020204" pitchFamily="34" charset="0"/>
                <a:cs typeface="Arial" panose="020B0604020202020204" pitchFamily="34" charset="0"/>
              </a:rPr>
              <a:t>made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things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worse</a:t>
            </a:r>
            <a:r>
              <a:rPr lang="pl-PL" dirty="0" smtClean="0">
                <a:latin typeface="Arial" panose="020B0604020202020204" pitchFamily="34" charset="0"/>
                <a:cs typeface="Arial" panose="020B0604020202020204" pitchFamily="34" charset="0"/>
              </a:rPr>
              <a:t> by </a:t>
            </a:r>
            <a:r>
              <a:rPr lang="pl-PL" dirty="0" err="1" smtClean="0">
                <a:latin typeface="Arial" panose="020B0604020202020204" pitchFamily="34" charset="0"/>
                <a:cs typeface="Arial" panose="020B0604020202020204" pitchFamily="34" charset="0"/>
              </a:rPr>
              <a:t>fixing</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spellings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that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had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become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divorced</a:t>
            </a:r>
            <a:r>
              <a:rPr lang="pl-PL" dirty="0" smtClean="0">
                <a:latin typeface="Arial" panose="020B0604020202020204" pitchFamily="34" charset="0"/>
                <a:cs typeface="Arial" panose="020B0604020202020204" pitchFamily="34" charset="0"/>
              </a:rPr>
              <a:t> from </a:t>
            </a:r>
            <a:r>
              <a:rPr lang="pl-PL" dirty="0" err="1" smtClean="0">
                <a:latin typeface="Arial" panose="020B0604020202020204" pitchFamily="34" charset="0"/>
                <a:cs typeface="Arial" panose="020B0604020202020204" pitchFamily="34" charset="0"/>
              </a:rPr>
              <a:t>sounds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thanks</a:t>
            </a:r>
            <a:r>
              <a:rPr lang="pl-PL" dirty="0" smtClean="0">
                <a:latin typeface="Arial" panose="020B0604020202020204" pitchFamily="34" charset="0"/>
                <a:cs typeface="Arial" panose="020B0604020202020204" pitchFamily="34" charset="0"/>
              </a:rPr>
              <a:t> to the Great English </a:t>
            </a:r>
            <a:r>
              <a:rPr lang="pl-PL" dirty="0" err="1" smtClean="0">
                <a:latin typeface="Arial" panose="020B0604020202020204" pitchFamily="34" charset="0"/>
                <a:cs typeface="Arial" panose="020B0604020202020204" pitchFamily="34" charset="0"/>
              </a:rPr>
              <a:t>Vowel</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Shift</a:t>
            </a:r>
            <a:r>
              <a:rPr lang="pl-PL" dirty="0" smtClean="0">
                <a:latin typeface="Arial" panose="020B0604020202020204" pitchFamily="34" charset="0"/>
                <a:cs typeface="Arial" panose="020B0604020202020204" pitchFamily="34" charset="0"/>
              </a:rPr>
              <a:t> of the 1500s</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1525 – William </a:t>
            </a:r>
            <a:r>
              <a:rPr lang="pl-PL" dirty="0" err="1" smtClean="0">
                <a:latin typeface="Arial" panose="020B0604020202020204" pitchFamily="34" charset="0"/>
                <a:cs typeface="Arial" panose="020B0604020202020204" pitchFamily="34" charset="0"/>
              </a:rPr>
              <a:t>Tyndale</a:t>
            </a:r>
            <a:r>
              <a:rPr lang="pl-PL" dirty="0" smtClean="0">
                <a:latin typeface="Arial" panose="020B0604020202020204" pitchFamily="34" charset="0"/>
                <a:cs typeface="Arial" panose="020B0604020202020204" pitchFamily="34" charset="0"/>
              </a:rPr>
              <a:t> and the </a:t>
            </a:r>
            <a:r>
              <a:rPr lang="pl-PL" dirty="0" err="1" smtClean="0">
                <a:latin typeface="Arial" panose="020B0604020202020204" pitchFamily="34" charset="0"/>
                <a:cs typeface="Arial" panose="020B0604020202020204" pitchFamily="34" charset="0"/>
              </a:rPr>
              <a:t>first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printed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Bible</a:t>
            </a:r>
            <a:r>
              <a:rPr lang="pl-PL" dirty="0" smtClean="0">
                <a:latin typeface="Arial" panose="020B0604020202020204" pitchFamily="34" charset="0"/>
                <a:cs typeface="Arial" panose="020B0604020202020204" pitchFamily="34" charset="0"/>
              </a:rPr>
              <a:t> in English</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1611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King James </a:t>
            </a:r>
            <a:r>
              <a:rPr lang="en-GB" dirty="0" smtClean="0">
                <a:latin typeface="Arial" panose="020B0604020202020204" pitchFamily="34" charset="0"/>
                <a:cs typeface="Arial" panose="020B0604020202020204" pitchFamily="34" charset="0"/>
              </a:rPr>
              <a:t>Bible</a:t>
            </a:r>
            <a:r>
              <a:rPr lang="pl-PL"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most influential and most widespread religious document of the </a:t>
            </a:r>
            <a:r>
              <a:rPr lang="en-GB" dirty="0" smtClean="0">
                <a:latin typeface="Arial" panose="020B0604020202020204" pitchFamily="34" charset="0"/>
                <a:cs typeface="Arial" panose="020B0604020202020204" pitchFamily="34" charset="0"/>
              </a:rPr>
              <a:t>age</a:t>
            </a:r>
            <a:r>
              <a:rPr lang="pl-PL"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1662 – Dryden and the </a:t>
            </a:r>
            <a:r>
              <a:rPr lang="pl-PL" dirty="0" err="1" smtClean="0">
                <a:latin typeface="Arial" panose="020B0604020202020204" pitchFamily="34" charset="0"/>
                <a:cs typeface="Arial" panose="020B0604020202020204" pitchFamily="34" charset="0"/>
              </a:rPr>
              <a:t>Royal</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Society</a:t>
            </a:r>
            <a:r>
              <a:rPr lang="pl-PL" dirty="0" smtClean="0">
                <a:latin typeface="Arial" panose="020B0604020202020204" pitchFamily="34" charset="0"/>
                <a:cs typeface="Arial" panose="020B0604020202020204" pitchFamily="34" charset="0"/>
              </a:rPr>
              <a:t> – </a:t>
            </a:r>
            <a:r>
              <a:rPr lang="pl-PL" dirty="0" err="1" smtClean="0">
                <a:latin typeface="Arial" panose="020B0604020202020204" pitchFamily="34" charset="0"/>
                <a:cs typeface="Arial" panose="020B0604020202020204" pitchFamily="34" charset="0"/>
              </a:rPr>
              <a:t>overcome</a:t>
            </a:r>
            <a:r>
              <a:rPr lang="pl-PL" dirty="0" smtClean="0">
                <a:latin typeface="Arial" panose="020B0604020202020204" pitchFamily="34" charset="0"/>
                <a:cs typeface="Arial" panose="020B0604020202020204" pitchFamily="34" charset="0"/>
              </a:rPr>
              <a:t> by </a:t>
            </a:r>
            <a:r>
              <a:rPr lang="pl-PL" dirty="0" err="1" smtClean="0">
                <a:latin typeface="Arial" panose="020B0604020202020204" pitchFamily="34" charset="0"/>
                <a:cs typeface="Arial" panose="020B0604020202020204" pitchFamily="34" charset="0"/>
              </a:rPr>
              <a:t>events</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1712 – Dryden, Defoe, and Swift</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1755 – Samuel Johnson’s dictionary – favoured laissez-faire</a:t>
            </a:r>
            <a:r>
              <a:rPr lang="en-GB" dirty="0" smtClean="0">
                <a:latin typeface="Arial" panose="020B0604020202020204" pitchFamily="34" charset="0"/>
                <a:cs typeface="Arial" panose="020B0604020202020204" pitchFamily="34" charset="0"/>
              </a:rPr>
              <a:t>, as most experts do today</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1768 – Benjamin </a:t>
            </a:r>
            <a:r>
              <a:rPr lang="pl-PL" dirty="0" err="1" smtClean="0">
                <a:latin typeface="Arial" panose="020B0604020202020204" pitchFamily="34" charset="0"/>
                <a:cs typeface="Arial" panose="020B0604020202020204" pitchFamily="34" charset="0"/>
              </a:rPr>
              <a:t>Franklin’s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ideas</a:t>
            </a:r>
            <a:r>
              <a:rPr lang="pl-PL" dirty="0" smtClean="0">
                <a:latin typeface="Arial" panose="020B0604020202020204" pitchFamily="34" charset="0"/>
                <a:cs typeface="Arial" panose="020B0604020202020204" pitchFamily="34" charset="0"/>
              </a:rPr>
              <a:t> for </a:t>
            </a:r>
            <a:r>
              <a:rPr lang="pl-PL" dirty="0" err="1" smtClean="0">
                <a:latin typeface="Arial" panose="020B0604020202020204" pitchFamily="34" charset="0"/>
                <a:cs typeface="Arial" panose="020B0604020202020204" pitchFamily="34" charset="0"/>
              </a:rPr>
              <a:t>spelling</a:t>
            </a:r>
            <a:r>
              <a:rPr lang="pl-PL" dirty="0" smtClean="0">
                <a:latin typeface="Arial" panose="020B0604020202020204" pitchFamily="34" charset="0"/>
                <a:cs typeface="Arial" panose="020B0604020202020204" pitchFamily="34" charset="0"/>
              </a:rPr>
              <a:t> reform</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1828 – Noah Webster’s disctionary rationalised some American spellings</a:t>
            </a: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1207699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633686" y="4191158"/>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a scribe</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7170" name="Picture 2" descr="C:\Users\Matt\Desktop\Accueil_scribe_inve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9322" y="2031371"/>
            <a:ext cx="2165667" cy="215978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att\Desktop\The_Caxton_Celebration_-_William_Caxton_showing_specimens_of_his_printing_to_King_Edward_IV_and_his_Qu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846" y="963232"/>
            <a:ext cx="7417961" cy="4472368"/>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5"/>
          <p:cNvSpPr txBox="1"/>
          <p:nvPr/>
        </p:nvSpPr>
        <p:spPr>
          <a:xfrm>
            <a:off x="5583357" y="5429310"/>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Caxton’s printing press</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565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
        <p:nvSpPr>
          <p:cNvPr id="9" name="pole tekstowe 5"/>
          <p:cNvSpPr txBox="1"/>
          <p:nvPr/>
        </p:nvSpPr>
        <p:spPr>
          <a:xfrm>
            <a:off x="4535331" y="4839017"/>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Tyndale’s Bible</a:t>
            </a:r>
            <a:endParaRPr lang="pl-PL" sz="2000" dirty="0">
              <a:latin typeface="Arial" panose="020B0604020202020204" pitchFamily="34" charset="0"/>
              <a:cs typeface="Arial" panose="020B0604020202020204" pitchFamily="34" charset="0"/>
            </a:endParaRPr>
          </a:p>
        </p:txBody>
      </p:sp>
      <p:pic>
        <p:nvPicPr>
          <p:cNvPr id="10" name="Picture 4" descr="C:\Users\Matt\Desktop\William_Tynd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501" y="1024905"/>
            <a:ext cx="2805080" cy="3401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Matt\Desktop\Tyndale_Bible_-_Gospel_of_Joh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6030" y="1024904"/>
            <a:ext cx="3049070" cy="4946267"/>
          </a:xfrm>
          <a:prstGeom prst="rect">
            <a:avLst/>
          </a:prstGeom>
          <a:noFill/>
          <a:extLst>
            <a:ext uri="{909E8E84-426E-40DD-AFC4-6F175D3DCCD1}">
              <a14:hiddenFill xmlns:a14="http://schemas.microsoft.com/office/drawing/2010/main">
                <a:solidFill>
                  <a:srgbClr val="FFFFFF"/>
                </a:solidFill>
              </a14:hiddenFill>
            </a:ext>
          </a:extLst>
        </p:spPr>
      </p:pic>
      <p:sp>
        <p:nvSpPr>
          <p:cNvPr id="12" name="pole tekstowe 5"/>
          <p:cNvSpPr txBox="1"/>
          <p:nvPr/>
        </p:nvSpPr>
        <p:spPr>
          <a:xfrm>
            <a:off x="2550832" y="4438907"/>
            <a:ext cx="237041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William Tyndale</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193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
        <p:nvSpPr>
          <p:cNvPr id="9" name="pole tekstowe 5"/>
          <p:cNvSpPr txBox="1"/>
          <p:nvPr/>
        </p:nvSpPr>
        <p:spPr>
          <a:xfrm>
            <a:off x="7151531" y="4848572"/>
            <a:ext cx="34769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John Dryden</a:t>
            </a:r>
            <a:endParaRPr lang="pl-PL" sz="2000" dirty="0">
              <a:latin typeface="Arial" panose="020B0604020202020204" pitchFamily="34" charset="0"/>
              <a:cs typeface="Arial" panose="020B0604020202020204" pitchFamily="34" charset="0"/>
            </a:endParaRPr>
          </a:p>
        </p:txBody>
      </p:sp>
      <p:sp>
        <p:nvSpPr>
          <p:cNvPr id="12" name="pole tekstowe 5"/>
          <p:cNvSpPr txBox="1"/>
          <p:nvPr/>
        </p:nvSpPr>
        <p:spPr>
          <a:xfrm>
            <a:off x="2244708" y="4890451"/>
            <a:ext cx="237041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King James Bible</a:t>
            </a:r>
            <a:endParaRPr lang="pl-PL" sz="2000" dirty="0">
              <a:latin typeface="Arial" panose="020B0604020202020204" pitchFamily="34" charset="0"/>
              <a:cs typeface="Arial" panose="020B0604020202020204" pitchFamily="34" charset="0"/>
            </a:endParaRPr>
          </a:p>
        </p:txBody>
      </p:sp>
      <p:pic>
        <p:nvPicPr>
          <p:cNvPr id="8194" name="Picture 2" descr="C:\Users\Matt\Desktop\320px-KingJamesBible1612-16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623" y="1477418"/>
            <a:ext cx="4558589" cy="331971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att\Desktop\J-Dry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1477418"/>
            <a:ext cx="4438650" cy="328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655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9218" name="Picture 2" descr="C:\Users\Matt\Desktop\JohnsonDiction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299" y="974489"/>
            <a:ext cx="3153866" cy="5040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att\Desktop\BenjaminFrankli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000" y="974489"/>
            <a:ext cx="3444207" cy="451191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3203963" y="5486400"/>
            <a:ext cx="39341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Johnson’s Dictionary</a:t>
            </a:r>
            <a:endParaRPr lang="pl-PL" sz="2000" dirty="0">
              <a:latin typeface="Arial" panose="020B0604020202020204" pitchFamily="34" charset="0"/>
              <a:cs typeface="Arial" panose="020B0604020202020204" pitchFamily="34" charset="0"/>
            </a:endParaRPr>
          </a:p>
        </p:txBody>
      </p:sp>
      <p:sp>
        <p:nvSpPr>
          <p:cNvPr id="9" name="pole tekstowe 5"/>
          <p:cNvSpPr txBox="1"/>
          <p:nvPr/>
        </p:nvSpPr>
        <p:spPr>
          <a:xfrm>
            <a:off x="8060103" y="5131472"/>
            <a:ext cx="39341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Benjamin Franklin</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4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0242" name="Picture 2" descr="C:\Users\Matt\Desktop\American_Dictionary_of_the_English_Language_18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0019" y="978072"/>
            <a:ext cx="7631962" cy="47623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5"/>
          <p:cNvSpPr txBox="1"/>
          <p:nvPr/>
        </p:nvSpPr>
        <p:spPr>
          <a:xfrm>
            <a:off x="7267963" y="5735892"/>
            <a:ext cx="3934138"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Webster’s Dictionary</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11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4801314"/>
          </a:xfrm>
          <a:prstGeom prst="rect">
            <a:avLst/>
          </a:prstGeom>
          <a:noFill/>
        </p:spPr>
        <p:txBody>
          <a:bodyPr wrap="square" rtlCol="0">
            <a:spAutoFit/>
          </a:bodyPr>
          <a:lstStyle/>
          <a:p>
            <a:pPr algn="ctr"/>
            <a:r>
              <a:rPr lang="pl-PL" i="1" dirty="0" smtClean="0">
                <a:latin typeface="Arial" panose="020B0604020202020204" pitchFamily="34" charset="0"/>
                <a:cs typeface="Arial" panose="020B0604020202020204" pitchFamily="34" charset="0"/>
              </a:rPr>
              <a:t>1. </a:t>
            </a:r>
            <a:r>
              <a:rPr lang="en-GB" i="1" dirty="0">
                <a:latin typeface="Arial" panose="020B0604020202020204" pitchFamily="34" charset="0"/>
                <a:cs typeface="Arial" panose="020B0604020202020204" pitchFamily="34" charset="0"/>
              </a:rPr>
              <a:t>Nobody wants to organise it</a:t>
            </a:r>
          </a:p>
          <a:p>
            <a:pPr algn="ctr"/>
            <a:endParaRPr lang="pl-PL"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1873 – Sir Isaac Pitman’s new phonetic alphabet – led to the success of shorthand</a:t>
            </a: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20th </a:t>
            </a:r>
            <a:r>
              <a:rPr lang="pl-PL" dirty="0" err="1" smtClean="0">
                <a:latin typeface="Arial" panose="020B0604020202020204" pitchFamily="34" charset="0"/>
                <a:cs typeface="Arial" panose="020B0604020202020204" pitchFamily="34" charset="0"/>
              </a:rPr>
              <a:t>century</a:t>
            </a:r>
            <a:r>
              <a:rPr lang="pl-PL" dirty="0" smtClean="0">
                <a:latin typeface="Arial" panose="020B0604020202020204" pitchFamily="34" charset="0"/>
                <a:cs typeface="Arial" panose="020B0604020202020204" pitchFamily="34" charset="0"/>
              </a:rPr>
              <a:t> – George Bernard </a:t>
            </a:r>
            <a:r>
              <a:rPr lang="pl-PL" dirty="0" err="1" smtClean="0">
                <a:latin typeface="Arial" panose="020B0604020202020204" pitchFamily="34" charset="0"/>
                <a:cs typeface="Arial" panose="020B0604020202020204" pitchFamily="34" charset="0"/>
              </a:rPr>
              <a:t>Shaw’s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Shavian</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alphabet</a:t>
            </a:r>
            <a:r>
              <a:rPr lang="pl-PL" dirty="0" smtClean="0">
                <a:latin typeface="Arial" panose="020B0604020202020204" pitchFamily="34" charset="0"/>
                <a:cs typeface="Arial" panose="020B0604020202020204" pitchFamily="34" charset="0"/>
              </a:rPr>
              <a:t> – </a:t>
            </a:r>
            <a:r>
              <a:rPr lang="pl-PL" dirty="0" err="1" smtClean="0">
                <a:latin typeface="Arial" panose="020B0604020202020204" pitchFamily="34" charset="0"/>
                <a:cs typeface="Arial" panose="020B0604020202020204" pitchFamily="34" charset="0"/>
              </a:rPr>
              <a:t>obscurity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hindered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uptake</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1908 – </a:t>
            </a:r>
            <a:r>
              <a:rPr lang="pl-PL" dirty="0" err="1" smtClean="0">
                <a:latin typeface="Arial" panose="020B0604020202020204" pitchFamily="34" charset="0"/>
                <a:cs typeface="Arial" panose="020B0604020202020204" pitchFamily="34" charset="0"/>
              </a:rPr>
              <a:t>Simplified</a:t>
            </a:r>
            <a:r>
              <a:rPr lang="pl-PL" dirty="0" smtClean="0">
                <a:latin typeface="Arial" panose="020B0604020202020204" pitchFamily="34" charset="0"/>
                <a:cs typeface="Arial" panose="020B0604020202020204" pitchFamily="34" charset="0"/>
              </a:rPr>
              <a:t> Spelling </a:t>
            </a:r>
            <a:r>
              <a:rPr lang="pl-PL" dirty="0" err="1" smtClean="0">
                <a:latin typeface="Arial" panose="020B0604020202020204" pitchFamily="34" charset="0"/>
                <a:cs typeface="Arial" panose="020B0604020202020204" pitchFamily="34" charset="0"/>
              </a:rPr>
              <a:t>Society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promoted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spelling</a:t>
            </a:r>
            <a:r>
              <a:rPr lang="pl-PL" dirty="0" smtClean="0">
                <a:latin typeface="Arial" panose="020B0604020202020204" pitchFamily="34" charset="0"/>
                <a:cs typeface="Arial" panose="020B0604020202020204" pitchFamily="34" charset="0"/>
              </a:rPr>
              <a:t> reform. </a:t>
            </a:r>
            <a:r>
              <a:rPr lang="pl-PL" dirty="0" err="1" smtClean="0">
                <a:latin typeface="Arial" panose="020B0604020202020204" pitchFamily="34" charset="0"/>
                <a:cs typeface="Arial" panose="020B0604020202020204" pitchFamily="34" charset="0"/>
              </a:rPr>
              <a:t>Still</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exists</a:t>
            </a:r>
            <a:r>
              <a:rPr lang="pl-PL" dirty="0" smtClean="0">
                <a:latin typeface="Arial" panose="020B0604020202020204" pitchFamily="34" charset="0"/>
                <a:cs typeface="Arial" panose="020B0604020202020204" pitchFamily="34" charset="0"/>
              </a:rPr>
              <a:t>, as the English Spelling </a:t>
            </a:r>
            <a:r>
              <a:rPr lang="pl-PL" dirty="0" err="1" smtClean="0">
                <a:latin typeface="Arial" panose="020B0604020202020204" pitchFamily="34" charset="0"/>
                <a:cs typeface="Arial" panose="020B0604020202020204" pitchFamily="34" charset="0"/>
              </a:rPr>
              <a:t>Society</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21st century – the Queen’s English Society – closed due to </a:t>
            </a:r>
            <a:r>
              <a:rPr lang="en-GB" i="1" dirty="0" smtClean="0">
                <a:latin typeface="Arial" panose="020B0604020202020204" pitchFamily="34" charset="0"/>
                <a:cs typeface="Arial" panose="020B0604020202020204" pitchFamily="34" charset="0"/>
              </a:rPr>
              <a:t>‘la</a:t>
            </a:r>
            <a:r>
              <a:rPr lang="pl-PL" i="1" dirty="0" smtClean="0">
                <a:latin typeface="Arial" panose="020B0604020202020204" pitchFamily="34" charset="0"/>
                <a:cs typeface="Arial" panose="020B0604020202020204" pitchFamily="34" charset="0"/>
              </a:rPr>
              <a:t>ck of interest</a:t>
            </a:r>
            <a:r>
              <a:rPr lang="en-GB" i="1" dirty="0" smtClean="0">
                <a:latin typeface="Arial" panose="020B0604020202020204" pitchFamily="34" charset="0"/>
                <a:cs typeface="Arial" panose="020B0604020202020204" pitchFamily="34" charset="0"/>
              </a:rPr>
              <a:t>’</a:t>
            </a:r>
            <a:endParaRPr lang="pl-PL"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2012 – my attempt </a:t>
            </a:r>
            <a:r>
              <a:rPr lang="en-GB" dirty="0" smtClean="0">
                <a:latin typeface="Arial" panose="020B0604020202020204" pitchFamily="34" charset="0"/>
                <a:cs typeface="Arial" panose="020B0604020202020204" pitchFamily="34" charset="0"/>
              </a:rPr>
              <a:t>to rationalise spelling </a:t>
            </a:r>
            <a:r>
              <a:rPr lang="pl-PL" dirty="0" smtClean="0">
                <a:latin typeface="Arial" panose="020B0604020202020204" pitchFamily="34" charset="0"/>
                <a:cs typeface="Arial" panose="020B0604020202020204" pitchFamily="34" charset="0"/>
              </a:rPr>
              <a:t>with </a:t>
            </a:r>
            <a:r>
              <a:rPr lang="en-GB" dirty="0" smtClean="0">
                <a:latin typeface="Arial" panose="020B0604020202020204" pitchFamily="34" charset="0"/>
                <a:cs typeface="Arial" panose="020B0604020202020204" pitchFamily="34" charset="0"/>
              </a:rPr>
              <a:t>the </a:t>
            </a:r>
            <a:r>
              <a:rPr lang="pl-PL" dirty="0" smtClean="0">
                <a:latin typeface="Arial" panose="020B0604020202020204" pitchFamily="34" charset="0"/>
                <a:cs typeface="Arial" panose="020B0604020202020204" pitchFamily="34" charset="0"/>
                <a:hlinkClick r:id="rId2"/>
              </a:rPr>
              <a:t>Clear Alphabet</a:t>
            </a:r>
            <a:r>
              <a:rPr lang="en-GB" dirty="0" smtClean="0">
                <a:latin typeface="Arial" panose="020B0604020202020204" pitchFamily="34" charset="0"/>
                <a:cs typeface="Arial" panose="020B0604020202020204" pitchFamily="34" charset="0"/>
                <a:hlinkClick r:id="rId2"/>
              </a:rPr>
              <a:t> Dictionary</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David </a:t>
            </a:r>
            <a:r>
              <a:rPr lang="en-GB" dirty="0" smtClean="0">
                <a:latin typeface="Arial" panose="020B0604020202020204" pitchFamily="34" charset="0"/>
                <a:cs typeface="Arial" panose="020B0604020202020204" pitchFamily="34" charset="0"/>
              </a:rPr>
              <a:t>Crystal</a:t>
            </a:r>
            <a:r>
              <a:rPr lang="en-GB" dirty="0">
                <a:latin typeface="Arial" panose="020B0604020202020204" pitchFamily="34" charset="0"/>
                <a:cs typeface="Arial" panose="020B0604020202020204" pitchFamily="34" charset="0"/>
              </a:rPr>
              <a:t>: ‘Neither Britain nor the United States </a:t>
            </a:r>
            <a:r>
              <a:rPr lang="en-GB" dirty="0" smtClean="0">
                <a:latin typeface="Arial" panose="020B0604020202020204" pitchFamily="34" charset="0"/>
                <a:cs typeface="Arial" panose="020B0604020202020204" pitchFamily="34" charset="0"/>
              </a:rPr>
              <a:t>chose </a:t>
            </a:r>
            <a:r>
              <a:rPr lang="en-GB" dirty="0">
                <a:latin typeface="Arial" panose="020B0604020202020204" pitchFamily="34" charset="0"/>
                <a:cs typeface="Arial" panose="020B0604020202020204" pitchFamily="34" charset="0"/>
              </a:rPr>
              <a:t>the Academy solution; and although the idea has been raised at intervals ever since, it has never found widespread support within those nations.’ (The Cambridge Encyclopaedia of the English Language</a:t>
            </a:r>
            <a:r>
              <a:rPr lang="en-GB" dirty="0" smtClean="0">
                <a:latin typeface="Arial" panose="020B0604020202020204" pitchFamily="34" charset="0"/>
                <a:cs typeface="Arial" panose="020B0604020202020204" pitchFamily="34" charset="0"/>
              </a:rPr>
              <a:t>)</a:t>
            </a:r>
            <a:endParaRPr lang="pl-PL"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algn="ctr"/>
            <a:endParaRPr lang="en-GB" dirty="0" smtClean="0">
              <a:latin typeface="Arial" panose="020B0604020202020204" pitchFamily="34" charset="0"/>
              <a:cs typeface="Arial" panose="020B0604020202020204" pitchFamily="34" charset="0"/>
            </a:endParaRPr>
          </a:p>
          <a:p>
            <a:pPr algn="ctr"/>
            <a:r>
              <a:rPr lang="pl-PL" dirty="0" smtClean="0">
                <a:latin typeface="Arial" panose="020B0604020202020204" pitchFamily="34" charset="0"/>
                <a:cs typeface="Arial" panose="020B0604020202020204" pitchFamily="34" charset="0"/>
              </a:rPr>
              <a:t>But why not?</a:t>
            </a:r>
          </a:p>
          <a:p>
            <a:pPr marL="342900" indent="-342900">
              <a:buFont typeface="+mj-lt"/>
              <a:buAutoNum type="arabicPeriod"/>
            </a:pPr>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23199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26996"/>
            <a:ext cx="10431887" cy="3970318"/>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The problem:</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English is not a </a:t>
            </a:r>
            <a:r>
              <a:rPr lang="en-GB" dirty="0" smtClean="0">
                <a:solidFill>
                  <a:srgbClr val="FF0000"/>
                </a:solidFill>
                <a:latin typeface="Arial" panose="020B0604020202020204" pitchFamily="34" charset="0"/>
                <a:cs typeface="Arial" panose="020B0604020202020204" pitchFamily="34" charset="0"/>
              </a:rPr>
              <a:t>phonetic language</a:t>
            </a:r>
            <a:r>
              <a:rPr lang="en-GB" dirty="0" smtClean="0">
                <a:latin typeface="Arial" panose="020B0604020202020204" pitchFamily="34" charset="0"/>
                <a:cs typeface="Arial" panose="020B0604020202020204" pitchFamily="34" charset="0"/>
              </a:rPr>
              <a:t>. While there </a:t>
            </a:r>
            <a:r>
              <a:rPr lang="en-GB" b="1" i="1" dirty="0" smtClean="0">
                <a:latin typeface="Arial" panose="020B0604020202020204" pitchFamily="34" charset="0"/>
                <a:cs typeface="Arial" panose="020B0604020202020204" pitchFamily="34" charset="0"/>
              </a:rPr>
              <a:t>are</a:t>
            </a:r>
            <a:r>
              <a:rPr lang="en-GB" dirty="0" smtClean="0">
                <a:latin typeface="Arial" panose="020B0604020202020204" pitchFamily="34" charset="0"/>
                <a:cs typeface="Arial" panose="020B0604020202020204" pitchFamily="34" charset="0"/>
              </a:rPr>
              <a:t> spelling rules </a:t>
            </a:r>
            <a:r>
              <a:rPr lang="en-GB" dirty="0">
                <a:latin typeface="Arial" panose="020B0604020202020204" pitchFamily="34" charset="0"/>
                <a:cs typeface="Arial" panose="020B0604020202020204" pitchFamily="34" charset="0"/>
              </a:rPr>
              <a:t>for English (see </a:t>
            </a:r>
            <a:r>
              <a:rPr lang="en-GB" dirty="0">
                <a:latin typeface="Arial" panose="020B0604020202020204" pitchFamily="34" charset="0"/>
                <a:cs typeface="Arial" panose="020B0604020202020204" pitchFamily="34" charset="0"/>
                <a:hlinkClick r:id="rId3"/>
              </a:rPr>
              <a:t>5 Rules for Predicting Sounds from Spelling in </a:t>
            </a:r>
            <a:r>
              <a:rPr lang="en-GB" dirty="0" smtClean="0">
                <a:latin typeface="Arial" panose="020B0604020202020204" pitchFamily="34" charset="0"/>
                <a:cs typeface="Arial" panose="020B0604020202020204" pitchFamily="34" charset="0"/>
                <a:hlinkClick r:id="rId3"/>
              </a:rPr>
              <a:t>English</a:t>
            </a:r>
            <a:r>
              <a:rPr lang="en-GB" dirty="0" smtClean="0">
                <a:latin typeface="Arial" panose="020B0604020202020204" pitchFamily="34" charset="0"/>
                <a:cs typeface="Arial" panose="020B0604020202020204" pitchFamily="34" charset="0"/>
              </a:rPr>
              <a:t>), t</a:t>
            </a:r>
            <a:r>
              <a:rPr lang="pl-PL" dirty="0" smtClean="0">
                <a:latin typeface="Arial" panose="020B0604020202020204" pitchFamily="34" charset="0"/>
                <a:cs typeface="Arial" panose="020B0604020202020204" pitchFamily="34" charset="0"/>
              </a:rPr>
              <a:t>he difference between spelling and sounds in English is a big problem for learners</a:t>
            </a:r>
            <a:r>
              <a:rPr lang="en-GB"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foreign </a:t>
            </a:r>
            <a:r>
              <a:rPr lang="pl-PL" dirty="0" smtClean="0">
                <a:latin typeface="Arial" panose="020B0604020202020204" pitchFamily="34" charset="0"/>
                <a:cs typeface="Arial" panose="020B0604020202020204" pitchFamily="34" charset="0"/>
              </a:rPr>
              <a:t>speakers </a:t>
            </a:r>
            <a:r>
              <a:rPr lang="pl-PL" i="1" dirty="0" smtClean="0">
                <a:latin typeface="Arial" panose="020B0604020202020204" pitchFamily="34" charset="0"/>
                <a:cs typeface="Arial" panose="020B0604020202020204" pitchFamily="34" charset="0"/>
              </a:rPr>
              <a:t>and</a:t>
            </a:r>
            <a:r>
              <a:rPr lang="pl-PL"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native </a:t>
            </a:r>
            <a:r>
              <a:rPr lang="pl-PL" dirty="0" smtClean="0">
                <a:latin typeface="Arial" panose="020B0604020202020204" pitchFamily="34" charset="0"/>
                <a:cs typeface="Arial" panose="020B0604020202020204" pitchFamily="34" charset="0"/>
              </a:rPr>
              <a:t>speakers</a:t>
            </a:r>
            <a:r>
              <a:rPr lang="en-GB" dirty="0" smtClean="0">
                <a:latin typeface="Arial" panose="020B0604020202020204" pitchFamily="34" charset="0"/>
                <a:cs typeface="Arial" panose="020B0604020202020204" pitchFamily="34" charset="0"/>
              </a:rPr>
              <a:t>. For example, ‘</a:t>
            </a:r>
            <a:r>
              <a:rPr lang="en-GB" dirty="0" smtClean="0">
                <a:solidFill>
                  <a:srgbClr val="FF0000"/>
                </a:solidFill>
                <a:latin typeface="Arial" panose="020B0604020202020204" pitchFamily="34" charset="0"/>
                <a:cs typeface="Arial" panose="020B0604020202020204" pitchFamily="34" charset="0"/>
              </a:rPr>
              <a:t>baguette</a:t>
            </a:r>
            <a:r>
              <a:rPr lang="en-GB" dirty="0">
                <a:latin typeface="Arial" panose="020B0604020202020204" pitchFamily="34" charset="0"/>
                <a:cs typeface="Arial" panose="020B0604020202020204" pitchFamily="34" charset="0"/>
              </a:rPr>
              <a:t>’ sounds like ‘</a:t>
            </a:r>
            <a:r>
              <a:rPr lang="en-GB" dirty="0">
                <a:solidFill>
                  <a:srgbClr val="FF0000"/>
                </a:solidFill>
                <a:latin typeface="Arial" panose="020B0604020202020204" pitchFamily="34" charset="0"/>
                <a:cs typeface="Arial" panose="020B0604020202020204" pitchFamily="34" charset="0"/>
              </a:rPr>
              <a:t>b Get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there are 4 silent </a:t>
            </a:r>
            <a:r>
              <a:rPr lang="en-GB" dirty="0" smtClean="0">
                <a:latin typeface="Arial" panose="020B0604020202020204" pitchFamily="34" charset="0"/>
                <a:cs typeface="Arial" panose="020B0604020202020204" pitchFamily="34" charset="0"/>
              </a:rPr>
              <a:t>letters.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Writing should reflect how words sound, but this doesn’t always happen in English. Part of the problem is that w</a:t>
            </a:r>
            <a:r>
              <a:rPr lang="pl-PL" dirty="0" smtClean="0">
                <a:latin typeface="Arial" panose="020B0604020202020204" pitchFamily="34" charset="0"/>
                <a:cs typeface="Arial" panose="020B0604020202020204" pitchFamily="34" charset="0"/>
              </a:rPr>
              <a:t>e </a:t>
            </a:r>
            <a:r>
              <a:rPr lang="pl-PL" dirty="0">
                <a:latin typeface="Arial" panose="020B0604020202020204" pitchFamily="34" charset="0"/>
                <a:cs typeface="Arial" panose="020B0604020202020204" pitchFamily="34" charset="0"/>
              </a:rPr>
              <a:t>use </a:t>
            </a:r>
            <a:r>
              <a:rPr lang="pl-PL" dirty="0" smtClean="0">
                <a:latin typeface="Arial" panose="020B0604020202020204" pitchFamily="34" charset="0"/>
                <a:cs typeface="Arial" panose="020B0604020202020204" pitchFamily="34" charset="0"/>
              </a:rPr>
              <a:t>26 </a:t>
            </a:r>
            <a:r>
              <a:rPr lang="pl-PL" dirty="0">
                <a:latin typeface="Arial" panose="020B0604020202020204" pitchFamily="34" charset="0"/>
                <a:cs typeface="Arial" panose="020B0604020202020204" pitchFamily="34" charset="0"/>
              </a:rPr>
              <a:t>letters to represent 48 different </a:t>
            </a:r>
            <a:r>
              <a:rPr lang="pl-PL" dirty="0" smtClean="0">
                <a:latin typeface="Arial" panose="020B0604020202020204" pitchFamily="34" charset="0"/>
                <a:cs typeface="Arial" panose="020B0604020202020204" pitchFamily="34" charset="0"/>
              </a:rPr>
              <a:t>sounds</a:t>
            </a:r>
            <a:endParaRPr lang="pl-P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Words are welcomed into English from many different languages, and nobody thinks to change the spelling of words to match how we speak in English. However, it doesn’t have to be like this…</a:t>
            </a:r>
            <a:endParaRPr lang="en-GB" dirty="0">
              <a:latin typeface="Arial" panose="020B0604020202020204" pitchFamily="34" charset="0"/>
              <a:cs typeface="Arial" panose="020B0604020202020204" pitchFamily="34" charset="0"/>
            </a:endParaRPr>
          </a:p>
          <a:p>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1234841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Pitman shorthand</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1266" name="Picture 2" descr="C:\Users\Matt\Desktop\reporter-pitman-short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594" y="1556219"/>
            <a:ext cx="6490807" cy="432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3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Shavian Alphabet</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2291" name="Picture 3" descr="C:\Users\Matt\Desktop\shavian-alphabet-httpoldblog.noahburney.comlanguage-scriptsthe-shavian-alphab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641474"/>
            <a:ext cx="6191250" cy="386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01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Shavian Alphabet</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3314" name="Picture 2" descr="C:\Users\Matt\Desktop\shavian-alphabet-httpoldblog.noahburney.comlanguage-scriptsthe-shavian-alphabet-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0" y="1676400"/>
            <a:ext cx="938784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30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101663" y="1005385"/>
            <a:ext cx="5988674" cy="4847230"/>
          </a:xfrm>
          <a:prstGeom prst="rect">
            <a:avLst/>
          </a:prstGeom>
        </p:spPr>
      </p:pic>
      <p:sp>
        <p:nvSpPr>
          <p:cNvPr id="6"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7"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177099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Clear Alphabet (2012)</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5362" name="Picture 2" descr="C:\Users\Matt\Desktop\clear-alphab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231" y="1612846"/>
            <a:ext cx="8745538" cy="422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16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Clear Alphabet (2012)</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6386" name="Picture 2" descr="C:\Users\Matt\Desktop\clear-alphabe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112" y="1484731"/>
            <a:ext cx="7089775" cy="450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53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1200329"/>
          </a:xfrm>
          <a:prstGeom prst="rect">
            <a:avLst/>
          </a:prstGeom>
          <a:noFill/>
        </p:spPr>
        <p:txBody>
          <a:bodyPr wrap="square" rtlCol="0">
            <a:spAutoFit/>
          </a:bodyPr>
          <a:lstStyle/>
          <a:p>
            <a:pPr algn="ctr"/>
            <a:r>
              <a:rPr lang="en-GB" i="1" dirty="0" smtClean="0">
                <a:latin typeface="Arial" panose="020B0604020202020204" pitchFamily="34" charset="0"/>
                <a:cs typeface="Arial" panose="020B0604020202020204" pitchFamily="34" charset="0"/>
              </a:rPr>
              <a:t>But without wishing to ‘scare the horses’ with radical reform, could we not reform spelling </a:t>
            </a:r>
          </a:p>
          <a:p>
            <a:pPr algn="ctr"/>
            <a:r>
              <a:rPr lang="en-GB" b="1" i="1" dirty="0" smtClean="0">
                <a:latin typeface="Arial" panose="020B0604020202020204" pitchFamily="34" charset="0"/>
                <a:cs typeface="Arial" panose="020B0604020202020204" pitchFamily="34" charset="0"/>
              </a:rPr>
              <a:t>just a little</a:t>
            </a:r>
            <a:r>
              <a:rPr lang="en-GB" i="1" dirty="0" smtClean="0">
                <a:latin typeface="Arial" panose="020B0604020202020204" pitchFamily="34" charset="0"/>
                <a:cs typeface="Arial" panose="020B0604020202020204" pitchFamily="34" charset="0"/>
              </a:rPr>
              <a:t>, so that </a:t>
            </a:r>
            <a:r>
              <a:rPr lang="en-GB" i="1" dirty="0" smtClean="0">
                <a:solidFill>
                  <a:srgbClr val="FF0000"/>
                </a:solidFill>
                <a:latin typeface="Arial" panose="020B0604020202020204" pitchFamily="34" charset="0"/>
                <a:cs typeface="Arial" panose="020B0604020202020204" pitchFamily="34" charset="0"/>
              </a:rPr>
              <a:t>llama</a:t>
            </a:r>
            <a:r>
              <a:rPr lang="en-GB" i="1" dirty="0" smtClean="0">
                <a:latin typeface="Arial" panose="020B0604020202020204" pitchFamily="34" charset="0"/>
                <a:cs typeface="Arial" panose="020B0604020202020204" pitchFamily="34" charset="0"/>
              </a:rPr>
              <a:t> becomes </a:t>
            </a:r>
            <a:r>
              <a:rPr lang="en-GB" i="1" dirty="0" smtClean="0">
                <a:solidFill>
                  <a:srgbClr val="0070C0"/>
                </a:solidFill>
                <a:latin typeface="Arial" panose="020B0604020202020204" pitchFamily="34" charset="0"/>
                <a:cs typeface="Arial" panose="020B0604020202020204" pitchFamily="34" charset="0"/>
              </a:rPr>
              <a:t>lama</a:t>
            </a:r>
            <a:r>
              <a:rPr lang="en-GB" i="1" dirty="0" smtClean="0">
                <a:latin typeface="Arial" panose="020B0604020202020204" pitchFamily="34" charset="0"/>
                <a:cs typeface="Arial" panose="020B0604020202020204" pitchFamily="34" charset="0"/>
              </a:rPr>
              <a:t> for the next generation of people?</a:t>
            </a:r>
            <a:endParaRPr lang="en-GB" i="1" dirty="0">
              <a:latin typeface="Arial" panose="020B0604020202020204" pitchFamily="34" charset="0"/>
              <a:cs typeface="Arial" panose="020B0604020202020204" pitchFamily="34" charset="0"/>
            </a:endParaRPr>
          </a:p>
          <a:p>
            <a:endParaRPr lang="pl-PL" dirty="0" smtClean="0">
              <a:latin typeface="Arial" panose="020B0604020202020204" pitchFamily="34" charset="0"/>
              <a:cs typeface="Arial" panose="020B0604020202020204" pitchFamily="34" charset="0"/>
            </a:endParaRPr>
          </a:p>
          <a:p>
            <a:pPr marL="342900" indent="-342900">
              <a:buFont typeface="+mj-lt"/>
              <a:buAutoNum type="arabicPeriod"/>
            </a:pP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
        <p:nvSpPr>
          <p:cNvPr id="5" name="pole tekstowe 5"/>
          <p:cNvSpPr txBox="1"/>
          <p:nvPr/>
        </p:nvSpPr>
        <p:spPr>
          <a:xfrm>
            <a:off x="3183228" y="1793086"/>
            <a:ext cx="5825544" cy="369332"/>
          </a:xfrm>
          <a:prstGeom prst="rect">
            <a:avLst/>
          </a:prstGeom>
          <a:noFill/>
        </p:spPr>
        <p:txBody>
          <a:bodyPr wrap="square" rtlCol="0">
            <a:spAutoFit/>
          </a:bodyPr>
          <a:lstStyle/>
          <a:p>
            <a:pPr algn="ctr"/>
            <a:r>
              <a:rPr lang="en-GB" i="1" dirty="0" smtClean="0">
                <a:latin typeface="Arial" panose="020B0604020202020204" pitchFamily="34" charset="0"/>
                <a:cs typeface="Arial" panose="020B0604020202020204" pitchFamily="34" charset="0"/>
              </a:rPr>
              <a:t>We could change:</a:t>
            </a:r>
            <a:endParaRPr lang="pl-PL"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87929694"/>
              </p:ext>
            </p:extLst>
          </p:nvPr>
        </p:nvGraphicFramePr>
        <p:xfrm>
          <a:off x="2394855" y="2641599"/>
          <a:ext cx="7752444" cy="2406800"/>
        </p:xfrm>
        <a:graphic>
          <a:graphicData uri="http://schemas.openxmlformats.org/drawingml/2006/table">
            <a:tbl>
              <a:tblPr firstRow="1" bandRow="1">
                <a:tableStyleId>{2D5ABB26-0587-4C30-8999-92F81FD0307C}</a:tableStyleId>
              </a:tblPr>
              <a:tblGrid>
                <a:gridCol w="1938111"/>
                <a:gridCol w="1938111"/>
                <a:gridCol w="1938111"/>
                <a:gridCol w="1938111"/>
              </a:tblGrid>
              <a:tr h="601700">
                <a:tc>
                  <a:txBody>
                    <a:bodyPr/>
                    <a:lstStyle/>
                    <a:p>
                      <a:pPr algn="ctr"/>
                      <a:r>
                        <a:rPr lang="en-GB" sz="2800" b="0" i="0" dirty="0" smtClean="0"/>
                        <a:t>llama</a:t>
                      </a:r>
                      <a:endParaRPr lang="en-GB" sz="2800" b="0" i="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a:txBody>
                    <a:bodyPr/>
                    <a:lstStyle/>
                    <a:p>
                      <a:pPr algn="ctr"/>
                      <a:r>
                        <a:rPr lang="en-GB" sz="2800" b="0" i="0" dirty="0" smtClean="0"/>
                        <a:t>lama</a:t>
                      </a:r>
                      <a:endParaRPr lang="en-GB" sz="2800" b="0" i="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800" b="0" i="0" dirty="0" smtClean="0"/>
                        <a:t>loch</a:t>
                      </a:r>
                      <a:endParaRPr lang="en-GB" sz="2800" b="0" i="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GB" sz="2800" b="0" i="0" dirty="0" smtClean="0"/>
                        <a:t>lock</a:t>
                      </a:r>
                      <a:endParaRPr lang="en-GB" sz="2800" b="0" i="0"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601700">
                <a:tc>
                  <a:txBody>
                    <a:bodyPr/>
                    <a:lstStyle/>
                    <a:p>
                      <a:pPr algn="ctr"/>
                      <a:r>
                        <a:rPr lang="en-GB" sz="2800" b="0" i="0" dirty="0" smtClean="0"/>
                        <a:t>gherkin</a:t>
                      </a:r>
                      <a:endParaRPr lang="en-GB" sz="2800" b="0" i="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a:txBody>
                    <a:bodyPr/>
                    <a:lstStyle/>
                    <a:p>
                      <a:pPr algn="ctr"/>
                      <a:r>
                        <a:rPr lang="en-GB" sz="2800" b="0" i="0" dirty="0" err="1" smtClean="0"/>
                        <a:t>gerkin</a:t>
                      </a:r>
                      <a:endParaRPr lang="en-GB" sz="2800" b="0" i="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800" b="0" i="0" dirty="0" smtClean="0"/>
                        <a:t>orange</a:t>
                      </a:r>
                      <a:endParaRPr lang="en-GB" sz="2800" b="0" i="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GB" sz="2800" b="0" i="0" dirty="0" err="1" smtClean="0"/>
                        <a:t>orinj</a:t>
                      </a:r>
                      <a:endParaRPr lang="en-GB" sz="2800" b="0" i="0"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601700">
                <a:tc>
                  <a:txBody>
                    <a:bodyPr/>
                    <a:lstStyle/>
                    <a:p>
                      <a:pPr algn="ctr"/>
                      <a:r>
                        <a:rPr lang="en-GB" sz="2800" b="0" i="0" dirty="0" smtClean="0"/>
                        <a:t>khaki</a:t>
                      </a:r>
                      <a:endParaRPr lang="en-GB" sz="2800" b="0" i="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a:txBody>
                    <a:bodyPr/>
                    <a:lstStyle/>
                    <a:p>
                      <a:pPr algn="ctr"/>
                      <a:r>
                        <a:rPr lang="en-GB" sz="2800" b="0" i="0" dirty="0" smtClean="0"/>
                        <a:t>kaki</a:t>
                      </a:r>
                      <a:endParaRPr lang="en-GB" sz="2800" b="0" i="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800" b="0" i="0" dirty="0" smtClean="0"/>
                        <a:t>whisky</a:t>
                      </a:r>
                      <a:endParaRPr lang="en-GB" sz="2800" b="0" i="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GB" sz="2800" b="0" i="0" dirty="0" err="1" smtClean="0"/>
                        <a:t>wisky</a:t>
                      </a:r>
                      <a:endParaRPr lang="en-GB" sz="2800" b="0" i="0"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601700">
                <a:tc>
                  <a:txBody>
                    <a:bodyPr/>
                    <a:lstStyle/>
                    <a:p>
                      <a:pPr algn="ctr"/>
                      <a:r>
                        <a:rPr lang="en-GB" sz="2800" b="0" dirty="0" smtClean="0"/>
                        <a:t>spaghetti</a:t>
                      </a:r>
                      <a:endParaRPr lang="en-GB" sz="2800" b="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a:txBody>
                    <a:bodyPr/>
                    <a:lstStyle/>
                    <a:p>
                      <a:pPr algn="ctr"/>
                      <a:r>
                        <a:rPr lang="en-GB" sz="2800" b="0" dirty="0" err="1" smtClean="0"/>
                        <a:t>spagetti</a:t>
                      </a:r>
                      <a:endParaRPr lang="en-GB" sz="28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800" b="0" dirty="0" smtClean="0">
                          <a:solidFill>
                            <a:schemeClr val="tx1"/>
                          </a:solidFill>
                        </a:rPr>
                        <a:t>ceilidh</a:t>
                      </a:r>
                      <a:endParaRPr lang="en-GB"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GB" sz="2800" b="0" dirty="0" err="1" smtClean="0">
                          <a:solidFill>
                            <a:schemeClr val="tx1"/>
                          </a:solidFill>
                        </a:rPr>
                        <a:t>kayly</a:t>
                      </a:r>
                      <a:endParaRPr lang="en-GB" sz="2800" b="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3377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4801314"/>
          </a:xfrm>
          <a:prstGeom prst="rect">
            <a:avLst/>
          </a:prstGeom>
          <a:noFill/>
        </p:spPr>
        <p:txBody>
          <a:bodyPr wrap="square" rtlCol="0">
            <a:spAutoFit/>
          </a:bodyPr>
          <a:lstStyle/>
          <a:p>
            <a:pPr algn="ctr"/>
            <a:r>
              <a:rPr lang="pl-PL" i="1" dirty="0" smtClean="0">
                <a:latin typeface="Arial" panose="020B0604020202020204" pitchFamily="34" charset="0"/>
                <a:cs typeface="Arial" panose="020B0604020202020204" pitchFamily="34" charset="0"/>
              </a:rPr>
              <a:t>2. </a:t>
            </a:r>
            <a:r>
              <a:rPr lang="pl-PL" i="1" dirty="0" err="1" smtClean="0">
                <a:latin typeface="Arial" panose="020B0604020202020204" pitchFamily="34" charset="0"/>
                <a:cs typeface="Arial" panose="020B0604020202020204" pitchFamily="34" charset="0"/>
              </a:rPr>
              <a:t>It’s</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too</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difficult</a:t>
            </a:r>
            <a:r>
              <a:rPr lang="pl-PL" i="1" dirty="0" smtClean="0">
                <a:latin typeface="Arial" panose="020B0604020202020204" pitchFamily="34" charset="0"/>
                <a:cs typeface="Arial" panose="020B0604020202020204" pitchFamily="34" charset="0"/>
              </a:rPr>
              <a:t> to </a:t>
            </a:r>
            <a:r>
              <a:rPr lang="pl-PL" i="1" dirty="0" err="1" smtClean="0">
                <a:latin typeface="Arial" panose="020B0604020202020204" pitchFamily="34" charset="0"/>
                <a:cs typeface="Arial" panose="020B0604020202020204" pitchFamily="34" charset="0"/>
              </a:rPr>
              <a:t>achieve</a:t>
            </a:r>
            <a:endParaRPr lang="en-GB" i="1" dirty="0">
              <a:latin typeface="Arial" panose="020B0604020202020204" pitchFamily="34" charset="0"/>
              <a:cs typeface="Arial" panose="020B0604020202020204" pitchFamily="34" charset="0"/>
            </a:endParaRPr>
          </a:p>
          <a:p>
            <a:pPr algn="ctr"/>
            <a:endParaRPr lang="pl-PL"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It is doomed to fail. English spelling was ‘wrong’ from the start because the Roman alphabet was not suitable for recording Anglo Saxon speech</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The English v</a:t>
            </a:r>
            <a:r>
              <a:rPr lang="en-GB" dirty="0" err="1" smtClean="0">
                <a:latin typeface="Arial" panose="020B0604020202020204" pitchFamily="34" charset="0"/>
                <a:cs typeface="Arial" panose="020B0604020202020204" pitchFamily="34" charset="0"/>
              </a:rPr>
              <a:t>ocabulary</a:t>
            </a:r>
            <a:r>
              <a:rPr lang="en-GB" dirty="0" smtClean="0">
                <a:latin typeface="Arial" panose="020B0604020202020204" pitchFamily="34" charset="0"/>
                <a:cs typeface="Arial" panose="020B0604020202020204" pitchFamily="34" charset="0"/>
              </a:rPr>
              <a:t> is too big: “English is such a mess of a language that any attempt to regulate it would be a waste of time</a:t>
            </a:r>
            <a:r>
              <a:rPr lang="en-GB" dirty="0">
                <a:latin typeface="Arial" panose="020B0604020202020204" pitchFamily="34" charset="0"/>
                <a:cs typeface="Arial" panose="020B0604020202020204" pitchFamily="34" charset="0"/>
              </a:rPr>
              <a:t>.” (Forum user: http://</a:t>
            </a:r>
            <a:r>
              <a:rPr lang="en-GB" dirty="0" smtClean="0">
                <a:latin typeface="Arial" panose="020B0604020202020204" pitchFamily="34" charset="0"/>
                <a:cs typeface="Arial" panose="020B0604020202020204" pitchFamily="34" charset="0"/>
              </a:rPr>
              <a:t>www.antimoon.com/forum/t16502.htm)</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Psychology: ‘It is very difficult to change learned behaviour patterns</a:t>
            </a:r>
            <a:r>
              <a:rPr lang="pl-PL" dirty="0" smtClean="0">
                <a:latin typeface="Arial" panose="020B0604020202020204" pitchFamily="34" charset="0"/>
                <a:cs typeface="Arial" panose="020B0604020202020204" pitchFamily="34" charset="0"/>
              </a:rPr>
              <a:t> of the entire population</a:t>
            </a:r>
            <a:r>
              <a:rPr lang="en-GB" dirty="0" smtClean="0">
                <a:latin typeface="Arial" panose="020B0604020202020204" pitchFamily="34" charset="0"/>
                <a:cs typeface="Arial" panose="020B0604020202020204" pitchFamily="34" charset="0"/>
              </a:rPr>
              <a:t>.’</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Too controversial – nobody wants to suggest it. We are emotionally attached to our </a:t>
            </a:r>
            <a:r>
              <a:rPr lang="en-GB" dirty="0" smtClean="0">
                <a:latin typeface="Arial" panose="020B0604020202020204" pitchFamily="34" charset="0"/>
                <a:cs typeface="Arial" panose="020B0604020202020204" pitchFamily="34" charset="0"/>
              </a:rPr>
              <a:t>spellings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It would be t</a:t>
            </a:r>
            <a:r>
              <a:rPr lang="en-GB" dirty="0" err="1" smtClean="0">
                <a:latin typeface="Arial" panose="020B0604020202020204" pitchFamily="34" charset="0"/>
                <a:cs typeface="Arial" panose="020B0604020202020204" pitchFamily="34" charset="0"/>
              </a:rPr>
              <a:t>oo</a:t>
            </a:r>
            <a:r>
              <a:rPr lang="en-GB" dirty="0" smtClean="0">
                <a:latin typeface="Arial" panose="020B0604020202020204" pitchFamily="34" charset="0"/>
                <a:cs typeface="Arial" panose="020B0604020202020204" pitchFamily="34" charset="0"/>
              </a:rPr>
              <a:t> expensive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Who</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would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pay</a:t>
            </a:r>
            <a:r>
              <a:rPr lang="pl-PL" dirty="0" smtClean="0">
                <a:latin typeface="Arial" panose="020B0604020202020204" pitchFamily="34" charset="0"/>
                <a:cs typeface="Arial" panose="020B0604020202020204" pitchFamily="34" charset="0"/>
              </a:rPr>
              <a:t> for </a:t>
            </a:r>
            <a:r>
              <a:rPr lang="pl-PL" dirty="0" err="1" smtClean="0">
                <a:latin typeface="Arial" panose="020B0604020202020204" pitchFamily="34" charset="0"/>
                <a:cs typeface="Arial" panose="020B0604020202020204" pitchFamily="34" charset="0"/>
              </a:rPr>
              <a:t>it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Which</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worthy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causes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need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our</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money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more</a:t>
            </a:r>
            <a:r>
              <a:rPr lang="pl-PL"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Thanks to trade and the Empire, English spread around the world too rapidly to control it</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Reformers do not agree on one system to be the solution</a:t>
            </a: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1432336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5078313"/>
          </a:xfrm>
          <a:prstGeom prst="rect">
            <a:avLst/>
          </a:prstGeom>
          <a:noFill/>
        </p:spPr>
        <p:txBody>
          <a:bodyPr wrap="square" rtlCol="0">
            <a:spAutoFit/>
          </a:bodyPr>
          <a:lstStyle/>
          <a:p>
            <a:pPr algn="ctr"/>
            <a:r>
              <a:rPr lang="pl-PL" i="1" dirty="0">
                <a:latin typeface="Arial" panose="020B0604020202020204" pitchFamily="34" charset="0"/>
                <a:cs typeface="Arial" panose="020B0604020202020204" pitchFamily="34" charset="0"/>
              </a:rPr>
              <a:t>3</a:t>
            </a:r>
            <a:r>
              <a:rPr lang="pl-PL" i="1" dirty="0" smtClean="0">
                <a:latin typeface="Arial" panose="020B0604020202020204" pitchFamily="34" charset="0"/>
                <a:cs typeface="Arial" panose="020B0604020202020204" pitchFamily="34" charset="0"/>
              </a:rPr>
              <a:t>. We </a:t>
            </a:r>
            <a:r>
              <a:rPr lang="pl-PL" i="1" dirty="0" err="1" smtClean="0">
                <a:latin typeface="Arial" panose="020B0604020202020204" pitchFamily="34" charset="0"/>
                <a:cs typeface="Arial" panose="020B0604020202020204" pitchFamily="34" charset="0"/>
              </a:rPr>
              <a:t>like</a:t>
            </a:r>
            <a:r>
              <a:rPr lang="pl-PL" i="1" dirty="0" smtClean="0">
                <a:latin typeface="Arial" panose="020B0604020202020204" pitchFamily="34" charset="0"/>
                <a:cs typeface="Arial" panose="020B0604020202020204" pitchFamily="34" charset="0"/>
              </a:rPr>
              <a:t> English the </a:t>
            </a:r>
            <a:r>
              <a:rPr lang="pl-PL" i="1" dirty="0" err="1" smtClean="0">
                <a:latin typeface="Arial" panose="020B0604020202020204" pitchFamily="34" charset="0"/>
                <a:cs typeface="Arial" panose="020B0604020202020204" pitchFamily="34" charset="0"/>
              </a:rPr>
              <a:t>way</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it</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is</a:t>
            </a:r>
            <a:endParaRPr lang="en-GB" i="1" dirty="0">
              <a:latin typeface="Arial" panose="020B0604020202020204" pitchFamily="34" charset="0"/>
              <a:cs typeface="Arial" panose="020B0604020202020204" pitchFamily="34" charset="0"/>
            </a:endParaRPr>
          </a:p>
          <a:p>
            <a:pPr algn="ctr"/>
            <a:endParaRPr lang="pl-PL"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Reform </a:t>
            </a:r>
            <a:r>
              <a:rPr lang="en-GB" dirty="0">
                <a:latin typeface="Arial" panose="020B0604020202020204" pitchFamily="34" charset="0"/>
                <a:cs typeface="Arial" panose="020B0604020202020204" pitchFamily="34" charset="0"/>
              </a:rPr>
              <a:t>is </a:t>
            </a:r>
            <a:r>
              <a:rPr lang="en-GB"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u</a:t>
            </a:r>
            <a:r>
              <a:rPr lang="en-GB" b="1" dirty="0" err="1" smtClean="0">
                <a:latin typeface="Arial" panose="020B0604020202020204" pitchFamily="34" charset="0"/>
                <a:cs typeface="Arial" panose="020B0604020202020204" pitchFamily="34" charset="0"/>
              </a:rPr>
              <a:t>nnecessary</a:t>
            </a:r>
            <a:r>
              <a:rPr lang="en-GB"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prefer freedom and creativity over </a:t>
            </a:r>
            <a:r>
              <a:rPr lang="en-GB" dirty="0" smtClean="0">
                <a:latin typeface="Arial" panose="020B0604020202020204" pitchFamily="34" charset="0"/>
                <a:cs typeface="Arial" panose="020B0604020202020204" pitchFamily="34" charset="0"/>
              </a:rPr>
              <a:t>‘sensible’ </a:t>
            </a:r>
            <a:r>
              <a:rPr lang="en-GB" dirty="0">
                <a:latin typeface="Arial" panose="020B0604020202020204" pitchFamily="34" charset="0"/>
                <a:cs typeface="Arial" panose="020B0604020202020204" pitchFamily="34" charset="0"/>
              </a:rPr>
              <a:t>uniformity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English dislike for and </a:t>
            </a:r>
            <a:r>
              <a:rPr lang="en-GB" b="1" dirty="0">
                <a:latin typeface="Arial" panose="020B0604020202020204" pitchFamily="34" charset="0"/>
                <a:cs typeface="Arial" panose="020B0604020202020204" pitchFamily="34" charset="0"/>
              </a:rPr>
              <a:t>distrust of the expert </a:t>
            </a:r>
            <a:r>
              <a:rPr lang="en-GB" dirty="0">
                <a:latin typeface="Arial" panose="020B0604020202020204" pitchFamily="34" charset="0"/>
                <a:cs typeface="Arial" panose="020B0604020202020204" pitchFamily="34" charset="0"/>
              </a:rPr>
              <a:t>and people telling us what to </a:t>
            </a:r>
            <a:r>
              <a:rPr lang="en-GB" dirty="0" smtClean="0">
                <a:latin typeface="Arial" panose="020B0604020202020204" pitchFamily="34" charset="0"/>
                <a:cs typeface="Arial" panose="020B0604020202020204" pitchFamily="34" charset="0"/>
              </a:rPr>
              <a:t>do</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English </a:t>
            </a:r>
            <a:r>
              <a:rPr lang="en-GB" dirty="0">
                <a:latin typeface="Arial" panose="020B0604020202020204" pitchFamily="34" charset="0"/>
                <a:cs typeface="Arial" panose="020B0604020202020204" pitchFamily="34" charset="0"/>
              </a:rPr>
              <a:t>has always changed and evolved, soaking up words and phrases from other languages and is the richer for </a:t>
            </a:r>
            <a:r>
              <a:rPr lang="en-GB" dirty="0" smtClean="0">
                <a:latin typeface="Arial" panose="020B0604020202020204" pitchFamily="34" charset="0"/>
                <a:cs typeface="Arial" panose="020B0604020202020204" pitchFamily="34" charset="0"/>
              </a:rPr>
              <a:t>it</a:t>
            </a:r>
            <a:r>
              <a:rPr lang="pl-PL" dirty="0" smtClean="0">
                <a:latin typeface="Arial" panose="020B0604020202020204" pitchFamily="34" charset="0"/>
                <a:cs typeface="Arial" panose="020B0604020202020204" pitchFamily="34" charset="0"/>
              </a:rPr>
              <a:t>. L</a:t>
            </a:r>
            <a:r>
              <a:rPr lang="en-GB" dirty="0" err="1" smtClean="0">
                <a:latin typeface="Arial" panose="020B0604020202020204" pitchFamily="34" charset="0"/>
                <a:cs typeface="Arial" panose="020B0604020202020204" pitchFamily="34" charset="0"/>
              </a:rPr>
              <a:t>anguage</a:t>
            </a:r>
            <a:r>
              <a:rPr lang="pl-PL" dirty="0" smtClean="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 grow</a:t>
            </a:r>
            <a:r>
              <a:rPr lang="pl-PL"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 contract </a:t>
            </a:r>
            <a:r>
              <a:rPr lang="en-GB" dirty="0">
                <a:latin typeface="Arial" panose="020B0604020202020204" pitchFamily="34" charset="0"/>
                <a:cs typeface="Arial" panose="020B0604020202020204" pitchFamily="34" charset="0"/>
              </a:rPr>
              <a:t>naturally like a </a:t>
            </a:r>
            <a:r>
              <a:rPr lang="en-GB" b="1" dirty="0">
                <a:latin typeface="Arial" panose="020B0604020202020204" pitchFamily="34" charset="0"/>
                <a:cs typeface="Arial" panose="020B0604020202020204" pitchFamily="34" charset="0"/>
              </a:rPr>
              <a:t>living </a:t>
            </a:r>
            <a:r>
              <a:rPr lang="en-GB" b="1" dirty="0" smtClean="0">
                <a:latin typeface="Arial" panose="020B0604020202020204" pitchFamily="34" charset="0"/>
                <a:cs typeface="Arial" panose="020B0604020202020204" pitchFamily="34" charset="0"/>
              </a:rPr>
              <a:t>organism</a:t>
            </a:r>
            <a:endParaRPr lang="pl-PL"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English excels in is its </a:t>
            </a:r>
            <a:r>
              <a:rPr lang="en-GB" b="1" dirty="0">
                <a:latin typeface="Arial" panose="020B0604020202020204" pitchFamily="34" charset="0"/>
                <a:cs typeface="Arial" panose="020B0604020202020204" pitchFamily="34" charset="0"/>
              </a:rPr>
              <a:t>malleability/adaptability</a:t>
            </a:r>
            <a:r>
              <a:rPr lang="en-GB" dirty="0">
                <a:latin typeface="Arial" panose="020B0604020202020204" pitchFamily="34" charset="0"/>
                <a:cs typeface="Arial" panose="020B0604020202020204" pitchFamily="34" charset="0"/>
              </a:rPr>
              <a:t> – we are proud of that and appreciate it</a:t>
            </a: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freedom to use English however you want </a:t>
            </a:r>
            <a:r>
              <a:rPr lang="en-GB" dirty="0" smtClean="0">
                <a:latin typeface="Arial" panose="020B0604020202020204" pitchFamily="34" charset="0"/>
                <a:cs typeface="Arial" panose="020B0604020202020204" pitchFamily="34" charset="0"/>
              </a:rPr>
              <a:t>to creates </a:t>
            </a:r>
            <a:r>
              <a:rPr lang="en-GB" b="1" dirty="0">
                <a:latin typeface="Arial" panose="020B0604020202020204" pitchFamily="34" charset="0"/>
                <a:cs typeface="Arial" panose="020B0604020202020204" pitchFamily="34" charset="0"/>
              </a:rPr>
              <a:t>one-upmanship</a:t>
            </a:r>
            <a:r>
              <a:rPr lang="en-GB" dirty="0">
                <a:latin typeface="Arial" panose="020B0604020202020204" pitchFamily="34" charset="0"/>
                <a:cs typeface="Arial" panose="020B0604020202020204" pitchFamily="34" charset="0"/>
              </a:rPr>
              <a:t> which would not exist if there was a ‘right’ and a ‘wrong’ way to say / write </a:t>
            </a:r>
            <a:r>
              <a:rPr lang="en-GB" dirty="0" smtClean="0">
                <a:latin typeface="Arial" panose="020B0604020202020204" pitchFamily="34" charset="0"/>
                <a:cs typeface="Arial" panose="020B0604020202020204" pitchFamily="34" charset="0"/>
              </a:rPr>
              <a:t>something</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Posturing</a:t>
            </a:r>
            <a:r>
              <a:rPr lang="en-GB" dirty="0" smtClean="0">
                <a:latin typeface="Arial" panose="020B0604020202020204" pitchFamily="34" charset="0"/>
                <a:cs typeface="Arial" panose="020B0604020202020204" pitchFamily="34" charset="0"/>
              </a:rPr>
              <a:t> – ‘look how broad-minded we are by accepting words from many different languages!’</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Once </a:t>
            </a:r>
            <a:r>
              <a:rPr lang="en-GB" dirty="0">
                <a:latin typeface="Arial" panose="020B0604020202020204" pitchFamily="34" charset="0"/>
                <a:cs typeface="Arial" panose="020B0604020202020204" pitchFamily="34" charset="0"/>
              </a:rPr>
              <a:t>learned – after a lot of time and intense study – I don’t take kindly to somebody’s attempts to make it easier; I jealously guard my </a:t>
            </a:r>
            <a:r>
              <a:rPr lang="en-GB" b="1" dirty="0">
                <a:latin typeface="Arial" panose="020B0604020202020204" pitchFamily="34" charset="0"/>
                <a:cs typeface="Arial" panose="020B0604020202020204" pitchFamily="34" charset="0"/>
              </a:rPr>
              <a:t>hard-won knowledge</a:t>
            </a:r>
            <a:r>
              <a:rPr lang="en-GB"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85233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4801314"/>
          </a:xfrm>
          <a:prstGeom prst="rect">
            <a:avLst/>
          </a:prstGeom>
          <a:noFill/>
        </p:spPr>
        <p:txBody>
          <a:bodyPr wrap="square" rtlCol="0">
            <a:spAutoFit/>
          </a:bodyPr>
          <a:lstStyle/>
          <a:p>
            <a:pPr algn="ctr"/>
            <a:r>
              <a:rPr lang="pl-PL" i="1" dirty="0" smtClean="0">
                <a:latin typeface="Arial" panose="020B0604020202020204" pitchFamily="34" charset="0"/>
                <a:cs typeface="Arial" panose="020B0604020202020204" pitchFamily="34" charset="0"/>
              </a:rPr>
              <a:t>4. </a:t>
            </a:r>
            <a:r>
              <a:rPr lang="en-GB" i="1" dirty="0">
                <a:latin typeface="Arial" panose="020B0604020202020204" pitchFamily="34" charset="0"/>
                <a:cs typeface="Arial" panose="020B0604020202020204" pitchFamily="34" charset="0"/>
              </a:rPr>
              <a:t>There are too many vested interests against it</a:t>
            </a:r>
          </a:p>
          <a:p>
            <a:pPr algn="ctr"/>
            <a:endParaRPr lang="pl-PL" i="1" dirty="0" smtClean="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We have accomplished so many great things in many fields. Why not </a:t>
            </a:r>
            <a:r>
              <a:rPr lang="pl-PL" i="1" dirty="0" err="1" smtClean="0">
                <a:latin typeface="Arial" panose="020B0604020202020204" pitchFamily="34" charset="0"/>
                <a:cs typeface="Arial" panose="020B0604020202020204" pitchFamily="34" charset="0"/>
              </a:rPr>
              <a:t>simply</a:t>
            </a:r>
            <a:r>
              <a:rPr lang="pl-PL" i="1" dirty="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create</a:t>
            </a:r>
            <a:r>
              <a:rPr lang="pl-PL" i="1"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a </a:t>
            </a:r>
            <a:r>
              <a:rPr lang="en-GB" i="1" dirty="0">
                <a:latin typeface="Arial" panose="020B0604020202020204" pitchFamily="34" charset="0"/>
                <a:cs typeface="Arial" panose="020B0604020202020204" pitchFamily="34" charset="0"/>
              </a:rPr>
              <a:t>central resource and authority for the English </a:t>
            </a:r>
            <a:r>
              <a:rPr lang="en-GB" i="1" dirty="0" smtClean="0">
                <a:latin typeface="Arial" panose="020B0604020202020204" pitchFamily="34" charset="0"/>
                <a:cs typeface="Arial" panose="020B0604020202020204" pitchFamily="34" charset="0"/>
              </a:rPr>
              <a:t>language and house it in a wonderful old building?</a:t>
            </a:r>
            <a:endParaRPr lang="pl-PL" i="1" dirty="0" smtClean="0">
              <a:latin typeface="Arial" panose="020B0604020202020204" pitchFamily="34" charset="0"/>
              <a:cs typeface="Arial" panose="020B0604020202020204" pitchFamily="34" charset="0"/>
            </a:endParaRPr>
          </a:p>
          <a:p>
            <a:endParaRPr lang="pl-PL" i="1" dirty="0">
              <a:latin typeface="Arial" panose="020B0604020202020204" pitchFamily="34" charset="0"/>
              <a:cs typeface="Arial" panose="020B0604020202020204" pitchFamily="34" charset="0"/>
            </a:endParaRPr>
          </a:p>
          <a:p>
            <a:r>
              <a:rPr lang="pl-PL" i="1" dirty="0" smtClean="0">
                <a:latin typeface="Arial" panose="020B0604020202020204" pitchFamily="34" charset="0"/>
                <a:cs typeface="Arial" panose="020B0604020202020204" pitchFamily="34" charset="0"/>
              </a:rPr>
              <a:t>In my </a:t>
            </a:r>
            <a:r>
              <a:rPr lang="pl-PL" i="1" dirty="0" err="1" smtClean="0">
                <a:latin typeface="Arial" panose="020B0604020202020204" pitchFamily="34" charset="0"/>
                <a:cs typeface="Arial" panose="020B0604020202020204" pitchFamily="34" charset="0"/>
              </a:rPr>
              <a:t>opinion</a:t>
            </a:r>
            <a:r>
              <a:rPr lang="pl-PL" i="1"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it </a:t>
            </a:r>
            <a:r>
              <a:rPr lang="pl-PL" dirty="0" err="1" smtClean="0">
                <a:latin typeface="Arial" panose="020B0604020202020204" pitchFamily="34" charset="0"/>
                <a:cs typeface="Arial" panose="020B0604020202020204" pitchFamily="34" charset="0"/>
              </a:rPr>
              <a:t>is</a:t>
            </a:r>
            <a:r>
              <a:rPr lang="en-GB" i="1" dirty="0" smtClean="0">
                <a:latin typeface="Arial" panose="020B0604020202020204" pitchFamily="34" charset="0"/>
                <a:cs typeface="Arial" panose="020B0604020202020204" pitchFamily="34" charset="0"/>
              </a:rPr>
              <a:t> possible</a:t>
            </a:r>
            <a:r>
              <a:rPr lang="pl-PL" i="1" dirty="0" smtClean="0">
                <a:latin typeface="Arial" panose="020B0604020202020204" pitchFamily="34" charset="0"/>
                <a:cs typeface="Arial" panose="020B0604020202020204" pitchFamily="34" charset="0"/>
              </a:rPr>
              <a:t> to set </a:t>
            </a:r>
            <a:r>
              <a:rPr lang="pl-PL" i="1" dirty="0" err="1" smtClean="0">
                <a:latin typeface="Arial" panose="020B0604020202020204" pitchFamily="34" charset="0"/>
                <a:cs typeface="Arial" panose="020B0604020202020204" pitchFamily="34" charset="0"/>
              </a:rPr>
              <a:t>up</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such</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an</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organisation</a:t>
            </a:r>
            <a:r>
              <a:rPr lang="en-GB" i="1" dirty="0" smtClean="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but </a:t>
            </a:r>
            <a:r>
              <a:rPr lang="en-GB" i="1" dirty="0" smtClean="0">
                <a:latin typeface="Arial" panose="020B0604020202020204" pitchFamily="34" charset="0"/>
                <a:cs typeface="Arial" panose="020B0604020202020204" pitchFamily="34" charset="0"/>
              </a:rPr>
              <a:t>the </a:t>
            </a:r>
            <a:r>
              <a:rPr lang="en-GB" i="1" dirty="0">
                <a:latin typeface="Arial" panose="020B0604020202020204" pitchFamily="34" charset="0"/>
                <a:cs typeface="Arial" panose="020B0604020202020204" pitchFamily="34" charset="0"/>
              </a:rPr>
              <a:t>existence of </a:t>
            </a:r>
            <a:r>
              <a:rPr lang="en-GB" i="1" dirty="0" smtClean="0">
                <a:latin typeface="Arial" panose="020B0604020202020204" pitchFamily="34" charset="0"/>
                <a:cs typeface="Arial" panose="020B0604020202020204" pitchFamily="34" charset="0"/>
              </a:rPr>
              <a:t>a</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Royal</a:t>
            </a:r>
            <a:r>
              <a:rPr lang="pl-PL" i="1"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English Academy would </a:t>
            </a:r>
            <a:r>
              <a:rPr lang="en-GB" i="1" dirty="0" smtClean="0">
                <a:latin typeface="Arial" panose="020B0604020202020204" pitchFamily="34" charset="0"/>
                <a:cs typeface="Arial" panose="020B0604020202020204" pitchFamily="34" charset="0"/>
              </a:rPr>
              <a:t>perhaps be </a:t>
            </a:r>
            <a:r>
              <a:rPr lang="en-GB" i="1" dirty="0">
                <a:latin typeface="Arial" panose="020B0604020202020204" pitchFamily="34" charset="0"/>
                <a:cs typeface="Arial" panose="020B0604020202020204" pitchFamily="34" charset="0"/>
              </a:rPr>
              <a:t>a massive threat to the established vested interests of the big players </a:t>
            </a:r>
            <a:r>
              <a:rPr lang="pl-PL" i="1" dirty="0" smtClean="0">
                <a:latin typeface="Arial" panose="020B0604020202020204" pitchFamily="34" charset="0"/>
                <a:cs typeface="Arial" panose="020B0604020202020204" pitchFamily="34" charset="0"/>
              </a:rPr>
              <a:t>in the fields of English language </a:t>
            </a:r>
            <a:r>
              <a:rPr lang="en-GB" i="1" dirty="0" smtClean="0">
                <a:latin typeface="Arial" panose="020B0604020202020204" pitchFamily="34" charset="0"/>
                <a:cs typeface="Arial" panose="020B0604020202020204" pitchFamily="34" charset="0"/>
              </a:rPr>
              <a:t>– nobody </a:t>
            </a:r>
            <a:r>
              <a:rPr lang="en-GB" i="1" dirty="0">
                <a:latin typeface="Arial" panose="020B0604020202020204" pitchFamily="34" charset="0"/>
                <a:cs typeface="Arial" panose="020B0604020202020204" pitchFamily="34" charset="0"/>
              </a:rPr>
              <a:t>wants </a:t>
            </a:r>
            <a:r>
              <a:rPr lang="pl-PL" i="1" dirty="0" smtClean="0">
                <a:latin typeface="Arial" panose="020B0604020202020204" pitchFamily="34" charset="0"/>
                <a:cs typeface="Arial" panose="020B0604020202020204" pitchFamily="34" charset="0"/>
              </a:rPr>
              <a:t>to upset the apple cart. </a:t>
            </a:r>
            <a:r>
              <a:rPr lang="en-GB" i="1" dirty="0" smtClean="0">
                <a:latin typeface="Arial" panose="020B0604020202020204" pitchFamily="34" charset="0"/>
                <a:cs typeface="Arial" panose="020B0604020202020204" pitchFamily="34" charset="0"/>
              </a:rPr>
              <a:t>There are t</a:t>
            </a:r>
            <a:r>
              <a:rPr lang="pl-PL" i="1" dirty="0" smtClean="0">
                <a:latin typeface="Arial" panose="020B0604020202020204" pitchFamily="34" charset="0"/>
                <a:cs typeface="Arial" panose="020B0604020202020204" pitchFamily="34" charset="0"/>
              </a:rPr>
              <a:t>oo many small and medium sized principalities which are unwilling to </a:t>
            </a:r>
            <a:r>
              <a:rPr lang="en-GB" i="1" dirty="0" smtClean="0">
                <a:latin typeface="Arial" panose="020B0604020202020204" pitchFamily="34" charset="0"/>
                <a:cs typeface="Arial" panose="020B0604020202020204" pitchFamily="34" charset="0"/>
              </a:rPr>
              <a:t>join together and become </a:t>
            </a:r>
            <a:r>
              <a:rPr lang="pl-PL" i="1" dirty="0" smtClean="0">
                <a:latin typeface="Arial" panose="020B0604020202020204" pitchFamily="34" charset="0"/>
                <a:cs typeface="Arial" panose="020B0604020202020204" pitchFamily="34" charset="0"/>
              </a:rPr>
              <a:t>one kingdom</a:t>
            </a:r>
          </a:p>
          <a:p>
            <a:endParaRPr lang="pl-PL" i="1" dirty="0">
              <a:latin typeface="Arial" panose="020B0604020202020204" pitchFamily="34" charset="0"/>
              <a:cs typeface="Arial" panose="020B0604020202020204" pitchFamily="34" charset="0"/>
            </a:endParaRPr>
          </a:p>
          <a:p>
            <a:pPr algn="ctr"/>
            <a:r>
              <a:rPr lang="pl-PL" b="1" i="1" dirty="0" err="1" smtClean="0">
                <a:latin typeface="Arial" panose="020B0604020202020204" pitchFamily="34" charset="0"/>
                <a:cs typeface="Arial" panose="020B0604020202020204" pitchFamily="34" charset="0"/>
              </a:rPr>
              <a:t>Can</a:t>
            </a:r>
            <a:r>
              <a:rPr lang="pl-PL" b="1" i="1" dirty="0" smtClean="0">
                <a:latin typeface="Arial" panose="020B0604020202020204" pitchFamily="34" charset="0"/>
                <a:cs typeface="Arial" panose="020B0604020202020204" pitchFamily="34" charset="0"/>
              </a:rPr>
              <a:t> </a:t>
            </a:r>
            <a:r>
              <a:rPr lang="pl-PL" b="1" i="1" dirty="0" err="1" smtClean="0">
                <a:latin typeface="Arial" panose="020B0604020202020204" pitchFamily="34" charset="0"/>
                <a:cs typeface="Arial" panose="020B0604020202020204" pitchFamily="34" charset="0"/>
              </a:rPr>
              <a:t>you</a:t>
            </a:r>
            <a:r>
              <a:rPr lang="pl-PL" b="1" i="1" dirty="0" smtClean="0">
                <a:latin typeface="Arial" panose="020B0604020202020204" pitchFamily="34" charset="0"/>
                <a:cs typeface="Arial" panose="020B0604020202020204" pitchFamily="34" charset="0"/>
              </a:rPr>
              <a:t> </a:t>
            </a:r>
            <a:r>
              <a:rPr lang="pl-PL" b="1" i="1" dirty="0" err="1" smtClean="0">
                <a:latin typeface="Arial" panose="020B0604020202020204" pitchFamily="34" charset="0"/>
                <a:cs typeface="Arial" panose="020B0604020202020204" pitchFamily="34" charset="0"/>
              </a:rPr>
              <a:t>imagine</a:t>
            </a:r>
            <a:r>
              <a:rPr lang="pl-PL" b="1" i="1" dirty="0" smtClean="0">
                <a:latin typeface="Arial" panose="020B0604020202020204" pitchFamily="34" charset="0"/>
                <a:cs typeface="Arial" panose="020B0604020202020204" pitchFamily="34" charset="0"/>
              </a:rPr>
              <a:t> x </a:t>
            </a:r>
            <a:r>
              <a:rPr lang="pl-PL" b="1" i="1" dirty="0" err="1" smtClean="0">
                <a:latin typeface="Arial" panose="020B0604020202020204" pitchFamily="34" charset="0"/>
                <a:cs typeface="Arial" panose="020B0604020202020204" pitchFamily="34" charset="0"/>
              </a:rPr>
              <a:t>cooperating</a:t>
            </a:r>
            <a:r>
              <a:rPr lang="pl-PL" b="1" i="1" dirty="0" smtClean="0">
                <a:latin typeface="Arial" panose="020B0604020202020204" pitchFamily="34" charset="0"/>
                <a:cs typeface="Arial" panose="020B0604020202020204" pitchFamily="34" charset="0"/>
              </a:rPr>
              <a:t> with y for a non-</a:t>
            </a:r>
            <a:r>
              <a:rPr lang="pl-PL" b="1" i="1" dirty="0" err="1" smtClean="0">
                <a:latin typeface="Arial" panose="020B0604020202020204" pitchFamily="34" charset="0"/>
                <a:cs typeface="Arial" panose="020B0604020202020204" pitchFamily="34" charset="0"/>
              </a:rPr>
              <a:t>commercial</a:t>
            </a:r>
            <a:r>
              <a:rPr lang="pl-PL" b="1" i="1" dirty="0" smtClean="0">
                <a:latin typeface="Arial" panose="020B0604020202020204" pitchFamily="34" charset="0"/>
                <a:cs typeface="Arial" panose="020B0604020202020204" pitchFamily="34" charset="0"/>
              </a:rPr>
              <a:t> </a:t>
            </a:r>
            <a:r>
              <a:rPr lang="pl-PL" b="1" i="1" dirty="0" err="1" smtClean="0">
                <a:latin typeface="Arial" panose="020B0604020202020204" pitchFamily="34" charset="0"/>
                <a:cs typeface="Arial" panose="020B0604020202020204" pitchFamily="34" charset="0"/>
              </a:rPr>
              <a:t>goal</a:t>
            </a:r>
            <a:r>
              <a:rPr lang="pl-PL" b="1" i="1" dirty="0" smtClean="0">
                <a:latin typeface="Arial" panose="020B0604020202020204" pitchFamily="34" charset="0"/>
                <a:cs typeface="Arial" panose="020B0604020202020204" pitchFamily="34" charset="0"/>
              </a:rPr>
              <a:t>?</a:t>
            </a:r>
          </a:p>
          <a:p>
            <a:endParaRPr lang="pl-PL" i="1" dirty="0">
              <a:latin typeface="Arial" panose="020B0604020202020204" pitchFamily="34" charset="0"/>
              <a:cs typeface="Arial" panose="020B0604020202020204" pitchFamily="34" charset="0"/>
            </a:endParaRPr>
          </a:p>
          <a:p>
            <a:r>
              <a:rPr lang="pl-PL" i="1" dirty="0" smtClean="0">
                <a:latin typeface="Arial" panose="020B0604020202020204" pitchFamily="34" charset="0"/>
                <a:cs typeface="Arial" panose="020B0604020202020204" pitchFamily="34" charset="0"/>
              </a:rPr>
              <a:t>English is a difficult language to learn but </a:t>
            </a:r>
            <a:r>
              <a:rPr lang="en-GB" i="1" dirty="0" smtClean="0">
                <a:latin typeface="Arial" panose="020B0604020202020204" pitchFamily="34" charset="0"/>
                <a:cs typeface="Arial" panose="020B0604020202020204" pitchFamily="34" charset="0"/>
              </a:rPr>
              <a:t>is it in anybody’s </a:t>
            </a:r>
            <a:r>
              <a:rPr lang="pl-PL" i="1" dirty="0" smtClean="0">
                <a:latin typeface="Arial" panose="020B0604020202020204" pitchFamily="34" charset="0"/>
                <a:cs typeface="Arial" panose="020B0604020202020204" pitchFamily="34" charset="0"/>
              </a:rPr>
              <a:t>interests to make it easier to learn</a:t>
            </a:r>
            <a:r>
              <a:rPr lang="en-GB" i="1" dirty="0" smtClean="0">
                <a:latin typeface="Arial" panose="020B0604020202020204" pitchFamily="34" charset="0"/>
                <a:cs typeface="Arial" panose="020B0604020202020204" pitchFamily="34" charset="0"/>
              </a:rPr>
              <a:t>?</a:t>
            </a:r>
          </a:p>
          <a:p>
            <a:endParaRPr lang="pl-PL" i="1" dirty="0">
              <a:latin typeface="Arial" panose="020B0604020202020204" pitchFamily="34" charset="0"/>
              <a:cs typeface="Arial" panose="020B0604020202020204" pitchFamily="34" charset="0"/>
            </a:endParaRPr>
          </a:p>
          <a:p>
            <a:r>
              <a:rPr lang="pl-PL" i="1" dirty="0" smtClean="0">
                <a:latin typeface="Arial" panose="020B0604020202020204" pitchFamily="34" charset="0"/>
                <a:cs typeface="Arial" panose="020B0604020202020204" pitchFamily="34" charset="0"/>
              </a:rPr>
              <a:t>For </a:t>
            </a:r>
            <a:r>
              <a:rPr lang="pl-PL" i="1" dirty="0" err="1" smtClean="0">
                <a:latin typeface="Arial" panose="020B0604020202020204" pitchFamily="34" charset="0"/>
                <a:cs typeface="Arial" panose="020B0604020202020204" pitchFamily="34" charset="0"/>
              </a:rPr>
              <a:t>example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if</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all</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verbs</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became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regular</a:t>
            </a:r>
            <a:r>
              <a:rPr lang="pl-PL" i="1" dirty="0" smtClean="0">
                <a:latin typeface="Arial" panose="020B0604020202020204" pitchFamily="34" charset="0"/>
                <a:cs typeface="Arial" panose="020B0604020202020204" pitchFamily="34" charset="0"/>
              </a:rPr>
              <a:t> with -</a:t>
            </a:r>
            <a:r>
              <a:rPr lang="pl-PL" i="1" dirty="0" err="1" smtClean="0">
                <a:latin typeface="Arial" panose="020B0604020202020204" pitchFamily="34" charset="0"/>
                <a:cs typeface="Arial" panose="020B0604020202020204" pitchFamily="34" charset="0"/>
              </a:rPr>
              <a:t>ed</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endings</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it</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would</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make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it</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vastly</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easier</a:t>
            </a:r>
            <a:r>
              <a:rPr lang="pl-PL" i="1" dirty="0" smtClean="0">
                <a:latin typeface="Arial" panose="020B0604020202020204" pitchFamily="34" charset="0"/>
                <a:cs typeface="Arial" panose="020B0604020202020204" pitchFamily="34" charset="0"/>
              </a:rPr>
              <a:t> to </a:t>
            </a:r>
            <a:r>
              <a:rPr lang="pl-PL" i="1" dirty="0" err="1" smtClean="0">
                <a:latin typeface="Arial" panose="020B0604020202020204" pitchFamily="34" charset="0"/>
                <a:cs typeface="Arial" panose="020B0604020202020204" pitchFamily="34" charset="0"/>
              </a:rPr>
              <a:t>learn</a:t>
            </a:r>
            <a:r>
              <a:rPr lang="pl-PL" i="1" dirty="0" smtClean="0">
                <a:latin typeface="Arial" panose="020B0604020202020204" pitchFamily="34" charset="0"/>
                <a:cs typeface="Arial" panose="020B0604020202020204" pitchFamily="34" charset="0"/>
              </a:rPr>
              <a:t> English and </a:t>
            </a:r>
            <a:r>
              <a:rPr lang="pl-PL" i="1" dirty="0" err="1" smtClean="0">
                <a:latin typeface="Arial" panose="020B0604020202020204" pitchFamily="34" charset="0"/>
                <a:cs typeface="Arial" panose="020B0604020202020204" pitchFamily="34" charset="0"/>
              </a:rPr>
              <a:t>use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it</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correctly</a:t>
            </a:r>
            <a:r>
              <a:rPr lang="pl-PL" i="1" dirty="0" smtClean="0">
                <a:latin typeface="Arial" panose="020B0604020202020204" pitchFamily="34" charset="0"/>
                <a:cs typeface="Arial" panose="020B0604020202020204" pitchFamily="34" charset="0"/>
              </a:rPr>
              <a:t>. We </a:t>
            </a:r>
            <a:r>
              <a:rPr lang="pl-PL" i="1" dirty="0" err="1" smtClean="0">
                <a:latin typeface="Arial" panose="020B0604020202020204" pitchFamily="34" charset="0"/>
                <a:cs typeface="Arial" panose="020B0604020202020204" pitchFamily="34" charset="0"/>
              </a:rPr>
              <a:t>could</a:t>
            </a:r>
            <a:r>
              <a:rPr lang="pl-PL" i="1" dirty="0" smtClean="0">
                <a:latin typeface="Arial" panose="020B0604020202020204" pitchFamily="34" charset="0"/>
                <a:cs typeface="Arial" panose="020B0604020202020204" pitchFamily="34" charset="0"/>
              </a:rPr>
              <a:t> do </a:t>
            </a:r>
            <a:r>
              <a:rPr lang="pl-PL" i="1" dirty="0" err="1" smtClean="0">
                <a:latin typeface="Arial" panose="020B0604020202020204" pitchFamily="34" charset="0"/>
                <a:cs typeface="Arial" panose="020B0604020202020204" pitchFamily="34" charset="0"/>
              </a:rPr>
              <a:t>it</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if</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somebody</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laid</a:t>
            </a:r>
            <a:r>
              <a:rPr lang="pl-PL" i="1" dirty="0" smtClean="0">
                <a:latin typeface="Arial" panose="020B0604020202020204" pitchFamily="34" charset="0"/>
                <a:cs typeface="Arial" panose="020B0604020202020204" pitchFamily="34" charset="0"/>
              </a:rPr>
              <a:t> down the law’ (</a:t>
            </a:r>
            <a:r>
              <a:rPr lang="pl-PL" i="1" dirty="0" err="1" smtClean="0">
                <a:latin typeface="Arial" panose="020B0604020202020204" pitchFamily="34" charset="0"/>
                <a:cs typeface="Arial" panose="020B0604020202020204" pitchFamily="34" charset="0"/>
              </a:rPr>
              <a:t>c.f</a:t>
            </a:r>
            <a:r>
              <a:rPr lang="pl-PL" i="1" dirty="0" smtClean="0">
                <a:latin typeface="Arial" panose="020B0604020202020204" pitchFamily="34" charset="0"/>
                <a:cs typeface="Arial" panose="020B0604020202020204" pitchFamily="34" charset="0"/>
              </a:rPr>
              <a:t>. going decimal</a:t>
            </a:r>
            <a:r>
              <a:rPr lang="en-GB" i="1" dirty="0" smtClean="0">
                <a:latin typeface="Arial" panose="020B0604020202020204" pitchFamily="34" charset="0"/>
                <a:cs typeface="Arial" panose="020B0604020202020204" pitchFamily="34" charset="0"/>
              </a:rPr>
              <a:t>, or Brexit)</a:t>
            </a:r>
            <a:r>
              <a:rPr lang="pl-PL" i="1" dirty="0" smtClean="0">
                <a:latin typeface="Arial" panose="020B0604020202020204" pitchFamily="34" charset="0"/>
                <a:cs typeface="Arial" panose="020B0604020202020204" pitchFamily="34" charset="0"/>
              </a:rPr>
              <a:t> but </a:t>
            </a:r>
            <a:r>
              <a:rPr lang="pl-PL" b="1" i="1" dirty="0" smtClean="0">
                <a:latin typeface="Arial" panose="020B0604020202020204" pitchFamily="34" charset="0"/>
                <a:cs typeface="Arial" panose="020B0604020202020204" pitchFamily="34" charset="0"/>
              </a:rPr>
              <a:t>why make it easier</a:t>
            </a:r>
            <a:r>
              <a:rPr lang="en-GB" b="1" i="1" dirty="0" smtClean="0">
                <a:latin typeface="Arial" panose="020B0604020202020204" pitchFamily="34" charset="0"/>
                <a:cs typeface="Arial" panose="020B0604020202020204" pitchFamily="34" charset="0"/>
              </a:rPr>
              <a:t> for learners?</a:t>
            </a:r>
            <a:endParaRPr lang="en-GB" b="1" i="1"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880915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26996"/>
            <a:ext cx="10431887" cy="2031325"/>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The problem:</a:t>
            </a:r>
          </a:p>
          <a:p>
            <a:pPr algn="ctr"/>
            <a:endParaRPr lang="pl-PL" dirty="0" smtClean="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For example, in </a:t>
            </a:r>
            <a:r>
              <a:rPr lang="en-GB" dirty="0" smtClean="0">
                <a:latin typeface="Arial" panose="020B0604020202020204" pitchFamily="34" charset="0"/>
                <a:cs typeface="Arial" panose="020B0604020202020204" pitchFamily="34" charset="0"/>
              </a:rPr>
              <a:t>somebody </a:t>
            </a:r>
            <a:r>
              <a:rPr lang="en-GB" dirty="0">
                <a:latin typeface="Arial" panose="020B0604020202020204" pitchFamily="34" charset="0"/>
                <a:cs typeface="Arial" panose="020B0604020202020204" pitchFamily="34" charset="0"/>
              </a:rPr>
              <a:t>thought to change these </a:t>
            </a:r>
            <a:r>
              <a:rPr lang="en-GB" dirty="0" smtClean="0">
                <a:latin typeface="Arial" panose="020B0604020202020204" pitchFamily="34" charset="0"/>
                <a:cs typeface="Arial" panose="020B0604020202020204" pitchFamily="34" charset="0"/>
              </a:rPr>
              <a:t>Polish words </a:t>
            </a:r>
            <a:r>
              <a:rPr lang="en-GB" dirty="0">
                <a:latin typeface="Arial" panose="020B0604020202020204" pitchFamily="34" charset="0"/>
                <a:cs typeface="Arial" panose="020B0604020202020204" pitchFamily="34" charset="0"/>
              </a:rPr>
              <a:t>to fit Polish spelling and sounds:</a:t>
            </a: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61683408"/>
              </p:ext>
            </p:extLst>
          </p:nvPr>
        </p:nvGraphicFramePr>
        <p:xfrm>
          <a:off x="1755704" y="2157545"/>
          <a:ext cx="8680590" cy="3619140"/>
        </p:xfrm>
        <a:graphic>
          <a:graphicData uri="http://schemas.openxmlformats.org/drawingml/2006/table">
            <a:tbl>
              <a:tblPr firstRow="1" bandRow="1">
                <a:tableStyleId>{5C22544A-7EE6-4342-B048-85BDC9FD1C3A}</a:tableStyleId>
              </a:tblPr>
              <a:tblGrid>
                <a:gridCol w="2893530"/>
                <a:gridCol w="2893530"/>
                <a:gridCol w="2893530"/>
              </a:tblGrid>
              <a:tr h="517020">
                <a:tc>
                  <a:txBody>
                    <a:bodyPr/>
                    <a:lstStyle/>
                    <a:p>
                      <a:pPr algn="ctr"/>
                      <a:r>
                        <a:rPr lang="en-GB" sz="1600" dirty="0" smtClean="0"/>
                        <a:t>Origin language:</a:t>
                      </a:r>
                      <a:endParaRPr lang="en-GB" sz="1600" dirty="0"/>
                    </a:p>
                  </a:txBody>
                  <a:tcPr/>
                </a:tc>
                <a:tc>
                  <a:txBody>
                    <a:bodyPr/>
                    <a:lstStyle/>
                    <a:p>
                      <a:pPr algn="ctr"/>
                      <a:r>
                        <a:rPr lang="en-GB" sz="1600" dirty="0" smtClean="0"/>
                        <a:t>English:</a:t>
                      </a:r>
                      <a:endParaRPr lang="en-GB" sz="1600" dirty="0"/>
                    </a:p>
                  </a:txBody>
                  <a:tcPr/>
                </a:tc>
                <a:tc>
                  <a:txBody>
                    <a:bodyPr/>
                    <a:lstStyle/>
                    <a:p>
                      <a:pPr algn="ctr"/>
                      <a:r>
                        <a:rPr lang="en-GB" sz="1600" dirty="0" smtClean="0"/>
                        <a:t>Polish:</a:t>
                      </a:r>
                      <a:endParaRPr lang="en-GB" sz="1600" dirty="0"/>
                    </a:p>
                  </a:txBody>
                  <a:tcPr/>
                </a:tc>
              </a:tr>
              <a:tr h="517020">
                <a:tc>
                  <a:txBody>
                    <a:bodyPr/>
                    <a:lstStyle/>
                    <a:p>
                      <a:pPr algn="ctr"/>
                      <a:r>
                        <a:rPr lang="en-GB" sz="2000" dirty="0" smtClean="0"/>
                        <a:t>llama </a:t>
                      </a:r>
                      <a:r>
                        <a:rPr lang="en-GB" sz="2000" i="1" dirty="0" smtClean="0"/>
                        <a:t>(Spanish)</a:t>
                      </a:r>
                      <a:endParaRPr lang="en-GB" sz="2000" i="1" dirty="0"/>
                    </a:p>
                  </a:txBody>
                  <a:tcPr/>
                </a:tc>
                <a:tc>
                  <a:txBody>
                    <a:bodyPr/>
                    <a:lstStyle/>
                    <a:p>
                      <a:pPr algn="ctr"/>
                      <a:r>
                        <a:rPr lang="en-GB" sz="2000" dirty="0" smtClean="0"/>
                        <a:t>llama</a:t>
                      </a:r>
                      <a:endParaRPr lang="en-GB" sz="2000" dirty="0"/>
                    </a:p>
                  </a:txBody>
                  <a:tcPr/>
                </a:tc>
                <a:tc>
                  <a:txBody>
                    <a:bodyPr/>
                    <a:lstStyle/>
                    <a:p>
                      <a:pPr algn="ctr"/>
                      <a:r>
                        <a:rPr lang="en-GB" sz="2000" b="1" dirty="0" smtClean="0">
                          <a:solidFill>
                            <a:schemeClr val="tx1"/>
                          </a:solidFill>
                        </a:rPr>
                        <a:t>lama</a:t>
                      </a:r>
                      <a:endParaRPr lang="en-GB" sz="2000" b="1" dirty="0">
                        <a:solidFill>
                          <a:schemeClr val="tx1"/>
                        </a:solidFill>
                      </a:endParaRPr>
                    </a:p>
                  </a:txBody>
                  <a:tcPr/>
                </a:tc>
              </a:tr>
              <a:tr h="517020">
                <a:tc>
                  <a:txBody>
                    <a:bodyPr/>
                    <a:lstStyle/>
                    <a:p>
                      <a:pPr algn="ctr"/>
                      <a:r>
                        <a:rPr lang="en-GB" sz="2000" dirty="0" smtClean="0"/>
                        <a:t>baguette </a:t>
                      </a:r>
                      <a:r>
                        <a:rPr lang="en-GB" sz="2000" i="1" dirty="0" smtClean="0"/>
                        <a:t>(French)</a:t>
                      </a:r>
                      <a:endParaRPr lang="en-GB" sz="2000" i="1" dirty="0"/>
                    </a:p>
                  </a:txBody>
                  <a:tcPr/>
                </a:tc>
                <a:tc>
                  <a:txBody>
                    <a:bodyPr/>
                    <a:lstStyle/>
                    <a:p>
                      <a:pPr algn="ctr"/>
                      <a:r>
                        <a:rPr lang="en-GB" sz="2000" dirty="0" smtClean="0"/>
                        <a:t>baguette</a:t>
                      </a:r>
                      <a:endParaRPr lang="en-GB" sz="2000" dirty="0"/>
                    </a:p>
                  </a:txBody>
                  <a:tcPr/>
                </a:tc>
                <a:tc>
                  <a:txBody>
                    <a:bodyPr/>
                    <a:lstStyle/>
                    <a:p>
                      <a:pPr algn="ctr"/>
                      <a:r>
                        <a:rPr lang="en-GB" sz="2000" b="1" dirty="0" err="1" smtClean="0">
                          <a:solidFill>
                            <a:schemeClr val="tx1"/>
                          </a:solidFill>
                        </a:rPr>
                        <a:t>bagietka</a:t>
                      </a:r>
                      <a:endParaRPr lang="en-GB" sz="2000" b="1" dirty="0">
                        <a:solidFill>
                          <a:schemeClr val="tx1"/>
                        </a:solidFill>
                      </a:endParaRPr>
                    </a:p>
                  </a:txBody>
                  <a:tcPr/>
                </a:tc>
              </a:tr>
              <a:tr h="517020">
                <a:tc>
                  <a:txBody>
                    <a:bodyPr/>
                    <a:lstStyle/>
                    <a:p>
                      <a:pPr algn="ctr"/>
                      <a:r>
                        <a:rPr lang="en-GB" sz="2000" dirty="0" smtClean="0"/>
                        <a:t>banana </a:t>
                      </a:r>
                      <a:r>
                        <a:rPr lang="en-GB" sz="2000" i="1" dirty="0" smtClean="0"/>
                        <a:t>(Portuguese)</a:t>
                      </a:r>
                      <a:endParaRPr lang="en-GB" sz="2000" i="1" dirty="0"/>
                    </a:p>
                  </a:txBody>
                  <a:tcPr/>
                </a:tc>
                <a:tc>
                  <a:txBody>
                    <a:bodyPr/>
                    <a:lstStyle/>
                    <a:p>
                      <a:pPr algn="ctr"/>
                      <a:r>
                        <a:rPr lang="en-GB" sz="2000" dirty="0" smtClean="0"/>
                        <a:t>banana</a:t>
                      </a:r>
                      <a:endParaRPr lang="en-GB" sz="2000" dirty="0"/>
                    </a:p>
                  </a:txBody>
                  <a:tcPr/>
                </a:tc>
                <a:tc>
                  <a:txBody>
                    <a:bodyPr/>
                    <a:lstStyle/>
                    <a:p>
                      <a:pPr algn="ctr"/>
                      <a:r>
                        <a:rPr lang="en-GB" sz="2000" b="1" dirty="0" err="1" smtClean="0">
                          <a:solidFill>
                            <a:schemeClr val="tx1"/>
                          </a:solidFill>
                        </a:rPr>
                        <a:t>banan</a:t>
                      </a:r>
                      <a:endParaRPr lang="en-GB" sz="2000" b="1" dirty="0">
                        <a:solidFill>
                          <a:schemeClr val="tx1"/>
                        </a:solidFill>
                      </a:endParaRPr>
                    </a:p>
                  </a:txBody>
                  <a:tcPr/>
                </a:tc>
              </a:tr>
              <a:tr h="517020">
                <a:tc>
                  <a:txBody>
                    <a:bodyPr/>
                    <a:lstStyle/>
                    <a:p>
                      <a:pPr algn="ctr"/>
                      <a:r>
                        <a:rPr lang="en-GB" sz="2000" dirty="0" smtClean="0"/>
                        <a:t>orange </a:t>
                      </a:r>
                      <a:r>
                        <a:rPr lang="en-GB" sz="2000" i="1" dirty="0" smtClean="0"/>
                        <a:t>(Old</a:t>
                      </a:r>
                      <a:r>
                        <a:rPr lang="en-GB" sz="2000" i="1" baseline="0" dirty="0" smtClean="0"/>
                        <a:t> French)</a:t>
                      </a:r>
                      <a:endParaRPr lang="en-GB" sz="2000" i="1" dirty="0"/>
                    </a:p>
                  </a:txBody>
                  <a:tcPr/>
                </a:tc>
                <a:tc>
                  <a:txBody>
                    <a:bodyPr/>
                    <a:lstStyle/>
                    <a:p>
                      <a:pPr algn="ctr"/>
                      <a:r>
                        <a:rPr lang="en-GB" sz="2000" dirty="0" smtClean="0"/>
                        <a:t>orange</a:t>
                      </a:r>
                      <a:endParaRPr lang="en-GB" sz="2000" dirty="0"/>
                    </a:p>
                  </a:txBody>
                  <a:tcPr/>
                </a:tc>
                <a:tc>
                  <a:txBody>
                    <a:bodyPr/>
                    <a:lstStyle/>
                    <a:p>
                      <a:pPr algn="ctr"/>
                      <a:r>
                        <a:rPr lang="en-GB" sz="2000" b="1" dirty="0" err="1" smtClean="0">
                          <a:solidFill>
                            <a:schemeClr val="tx1"/>
                          </a:solidFill>
                        </a:rPr>
                        <a:t>pomarańcza</a:t>
                      </a:r>
                      <a:endParaRPr lang="en-GB" sz="2000" b="1" dirty="0">
                        <a:solidFill>
                          <a:schemeClr val="tx1"/>
                        </a:solidFill>
                      </a:endParaRPr>
                    </a:p>
                  </a:txBody>
                  <a:tcPr/>
                </a:tc>
              </a:tr>
              <a:tr h="517020">
                <a:tc>
                  <a:txBody>
                    <a:bodyPr/>
                    <a:lstStyle/>
                    <a:p>
                      <a:pPr algn="ctr"/>
                      <a:r>
                        <a:rPr lang="en-GB" sz="2000" dirty="0" smtClean="0"/>
                        <a:t>chauffeur </a:t>
                      </a:r>
                      <a:r>
                        <a:rPr lang="en-GB" sz="2000" i="1" dirty="0" smtClean="0"/>
                        <a:t>(French)</a:t>
                      </a:r>
                      <a:endParaRPr lang="en-GB" sz="2000" i="1" dirty="0"/>
                    </a:p>
                  </a:txBody>
                  <a:tcPr/>
                </a:tc>
                <a:tc>
                  <a:txBody>
                    <a:bodyPr/>
                    <a:lstStyle/>
                    <a:p>
                      <a:pPr algn="ctr"/>
                      <a:r>
                        <a:rPr lang="en-GB" sz="2000" dirty="0" smtClean="0"/>
                        <a:t>chauffeur</a:t>
                      </a:r>
                      <a:endParaRPr lang="en-GB" sz="2000" dirty="0"/>
                    </a:p>
                  </a:txBody>
                  <a:tcPr/>
                </a:tc>
                <a:tc>
                  <a:txBody>
                    <a:bodyPr/>
                    <a:lstStyle/>
                    <a:p>
                      <a:pPr algn="ctr"/>
                      <a:r>
                        <a:rPr lang="en-GB" sz="2000" b="1" dirty="0" err="1" smtClean="0">
                          <a:solidFill>
                            <a:schemeClr val="tx1"/>
                          </a:solidFill>
                        </a:rPr>
                        <a:t>szofer</a:t>
                      </a:r>
                      <a:endParaRPr lang="en-GB" sz="2000" b="1" dirty="0">
                        <a:solidFill>
                          <a:schemeClr val="tx1"/>
                        </a:solidFill>
                      </a:endParaRPr>
                    </a:p>
                  </a:txBody>
                  <a:tcPr/>
                </a:tc>
              </a:tr>
              <a:tr h="517020">
                <a:tc>
                  <a:txBody>
                    <a:bodyPr/>
                    <a:lstStyle/>
                    <a:p>
                      <a:pPr algn="ctr"/>
                      <a:r>
                        <a:rPr lang="en-GB" sz="2000" dirty="0" smtClean="0"/>
                        <a:t>mozzarella </a:t>
                      </a:r>
                      <a:r>
                        <a:rPr lang="en-GB" sz="2000" i="1" dirty="0" smtClean="0"/>
                        <a:t>(Italian)</a:t>
                      </a:r>
                      <a:endParaRPr lang="en-GB" sz="2000" i="1" dirty="0"/>
                    </a:p>
                  </a:txBody>
                  <a:tcPr/>
                </a:tc>
                <a:tc>
                  <a:txBody>
                    <a:bodyPr/>
                    <a:lstStyle/>
                    <a:p>
                      <a:pPr algn="ctr"/>
                      <a:r>
                        <a:rPr lang="en-GB" sz="2000" dirty="0" smtClean="0"/>
                        <a:t>mozzarella</a:t>
                      </a:r>
                      <a:endParaRPr lang="en-GB" sz="2000" dirty="0"/>
                    </a:p>
                  </a:txBody>
                  <a:tcPr/>
                </a:tc>
                <a:tc>
                  <a:txBody>
                    <a:bodyPr/>
                    <a:lstStyle/>
                    <a:p>
                      <a:pPr algn="ctr"/>
                      <a:r>
                        <a:rPr lang="en-GB" sz="2000" b="1" dirty="0" err="1" smtClean="0">
                          <a:solidFill>
                            <a:schemeClr val="tx1"/>
                          </a:solidFill>
                        </a:rPr>
                        <a:t>ser</a:t>
                      </a:r>
                      <a:r>
                        <a:rPr lang="en-GB" sz="2000" b="1" dirty="0" smtClean="0">
                          <a:solidFill>
                            <a:schemeClr val="tx1"/>
                          </a:solidFill>
                        </a:rPr>
                        <a:t> Mozzarella</a:t>
                      </a:r>
                      <a:endParaRPr lang="en-GB" sz="2000" b="1" dirty="0">
                        <a:solidFill>
                          <a:schemeClr val="tx1"/>
                        </a:solidFill>
                      </a:endParaRPr>
                    </a:p>
                  </a:txBody>
                  <a:tcPr/>
                </a:tc>
              </a:tr>
            </a:tbl>
          </a:graphicData>
        </a:graphic>
      </p:graphicFrame>
    </p:spTree>
    <p:extLst>
      <p:ext uri="{BB962C8B-B14F-4D97-AF65-F5344CB8AC3E}">
        <p14:creationId xmlns:p14="http://schemas.microsoft.com/office/powerpoint/2010/main" val="1780034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You Are The Course Book (2012)</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7411" name="Picture 3" descr="C:\Users\Matt\Desktop\YATC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6" y="1594456"/>
            <a:ext cx="7527925" cy="438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0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You Are The Course Book (2012)</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18434" name="Picture 2" descr="C:\Users\Matt\Desktop\YATC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55" y="1577973"/>
            <a:ext cx="9387089"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19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5078313"/>
          </a:xfrm>
          <a:prstGeom prst="rect">
            <a:avLst/>
          </a:prstGeom>
          <a:noFill/>
        </p:spPr>
        <p:txBody>
          <a:bodyPr wrap="square" rtlCol="0">
            <a:spAutoFit/>
          </a:bodyPr>
          <a:lstStyle/>
          <a:p>
            <a:pPr algn="ctr"/>
            <a:r>
              <a:rPr lang="pl-PL" i="1" dirty="0" smtClean="0">
                <a:latin typeface="Arial" panose="020B0604020202020204" pitchFamily="34" charset="0"/>
                <a:cs typeface="Arial" panose="020B0604020202020204" pitchFamily="34" charset="0"/>
              </a:rPr>
              <a:t>Appendix 1: </a:t>
            </a:r>
            <a:r>
              <a:rPr lang="pl-PL" i="1" dirty="0" err="1" smtClean="0">
                <a:latin typeface="Arial" panose="020B0604020202020204" pitchFamily="34" charset="0"/>
                <a:cs typeface="Arial" panose="020B0604020202020204" pitchFamily="34" charset="0"/>
              </a:rPr>
              <a:t>Discussion</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Questions</a:t>
            </a:r>
            <a:endParaRPr lang="en-GB" i="1" dirty="0">
              <a:latin typeface="Arial" panose="020B0604020202020204" pitchFamily="34" charset="0"/>
              <a:cs typeface="Arial" panose="020B0604020202020204" pitchFamily="34" charset="0"/>
            </a:endParaRPr>
          </a:p>
          <a:p>
            <a:pPr algn="ctr"/>
            <a:endParaRPr lang="pl-PL" i="1" dirty="0" smtClean="0">
              <a:latin typeface="Arial" panose="020B0604020202020204" pitchFamily="34" charset="0"/>
              <a:cs typeface="Arial" panose="020B0604020202020204" pitchFamily="34" charset="0"/>
            </a:endParaRPr>
          </a:p>
          <a:p>
            <a:pPr marL="342900" indent="-342900">
              <a:buFont typeface="+mj-lt"/>
              <a:buAutoNum type="alphaLcParenR"/>
            </a:pPr>
            <a:r>
              <a:rPr lang="en-GB" i="1" dirty="0" smtClean="0">
                <a:latin typeface="Arial" panose="020B0604020202020204" pitchFamily="34" charset="0"/>
                <a:cs typeface="Arial" panose="020B0604020202020204" pitchFamily="34" charset="0"/>
              </a:rPr>
              <a:t>Are </a:t>
            </a:r>
            <a:r>
              <a:rPr lang="en-GB" i="1" dirty="0">
                <a:latin typeface="Arial" panose="020B0604020202020204" pitchFamily="34" charset="0"/>
                <a:cs typeface="Arial" panose="020B0604020202020204" pitchFamily="34" charset="0"/>
              </a:rPr>
              <a:t>there rules in the English language at the moment? If yes, who defined them? How strict are they? How are they enforced?</a:t>
            </a:r>
          </a:p>
          <a:p>
            <a:pPr marL="342900" indent="-342900">
              <a:buFont typeface="+mj-lt"/>
              <a:buAutoNum type="alphaLcParenR"/>
            </a:pPr>
            <a:endParaRPr lang="en-GB" i="1" dirty="0">
              <a:latin typeface="Arial" panose="020B0604020202020204" pitchFamily="34" charset="0"/>
              <a:cs typeface="Arial" panose="020B0604020202020204" pitchFamily="34" charset="0"/>
            </a:endParaRPr>
          </a:p>
          <a:p>
            <a:pPr marL="342900" indent="-342900">
              <a:buFont typeface="+mj-lt"/>
              <a:buAutoNum type="alphaLcParenR"/>
            </a:pPr>
            <a:r>
              <a:rPr lang="en-GB" i="1" dirty="0" smtClean="0">
                <a:latin typeface="Arial" panose="020B0604020202020204" pitchFamily="34" charset="0"/>
                <a:cs typeface="Arial" panose="020B0604020202020204" pitchFamily="34" charset="0"/>
              </a:rPr>
              <a:t>What </a:t>
            </a:r>
            <a:r>
              <a:rPr lang="en-GB" i="1" dirty="0">
                <a:latin typeface="Arial" panose="020B0604020202020204" pitchFamily="34" charset="0"/>
                <a:cs typeface="Arial" panose="020B0604020202020204" pitchFamily="34" charset="0"/>
              </a:rPr>
              <a:t>would you do if you were in charge of English</a:t>
            </a:r>
            <a:r>
              <a:rPr lang="en-GB" i="1" dirty="0" smtClean="0">
                <a:latin typeface="Arial" panose="020B0604020202020204" pitchFamily="34" charset="0"/>
                <a:cs typeface="Arial" panose="020B0604020202020204" pitchFamily="34" charset="0"/>
              </a:rPr>
              <a:t>?</a:t>
            </a:r>
            <a:r>
              <a:rPr lang="pl-PL" i="1"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How </a:t>
            </a:r>
            <a:r>
              <a:rPr lang="en-GB" i="1" dirty="0">
                <a:latin typeface="Arial" panose="020B0604020202020204" pitchFamily="34" charset="0"/>
                <a:cs typeface="Arial" panose="020B0604020202020204" pitchFamily="34" charset="0"/>
              </a:rPr>
              <a:t>would you define ‘correct’ </a:t>
            </a:r>
            <a:r>
              <a:rPr lang="pl-PL" i="1" dirty="0" smtClean="0">
                <a:latin typeface="Arial" panose="020B0604020202020204" pitchFamily="34" charset="0"/>
                <a:cs typeface="Arial" panose="020B0604020202020204" pitchFamily="34" charset="0"/>
              </a:rPr>
              <a:t>and </a:t>
            </a:r>
            <a:r>
              <a:rPr lang="en-GB" i="1" dirty="0" smtClean="0">
                <a:latin typeface="Arial" panose="020B0604020202020204" pitchFamily="34" charset="0"/>
                <a:cs typeface="Arial" panose="020B0604020202020204" pitchFamily="34" charset="0"/>
              </a:rPr>
              <a:t>‘bad</a:t>
            </a:r>
            <a:r>
              <a:rPr lang="en-GB" i="1" dirty="0">
                <a:latin typeface="Arial" panose="020B0604020202020204" pitchFamily="34" charset="0"/>
                <a:cs typeface="Arial" panose="020B0604020202020204" pitchFamily="34" charset="0"/>
              </a:rPr>
              <a:t>’ English? How does it relate to a) age, b) location, c) class, </a:t>
            </a:r>
            <a:r>
              <a:rPr lang="en-GB" i="1" dirty="0" smtClean="0">
                <a:latin typeface="Arial" panose="020B0604020202020204" pitchFamily="34" charset="0"/>
                <a:cs typeface="Arial" panose="020B0604020202020204" pitchFamily="34" charset="0"/>
              </a:rPr>
              <a:t>d) wealth, e) education, f) parenting, etc.?</a:t>
            </a:r>
            <a:r>
              <a:rPr lang="en-GB" i="1" dirty="0">
                <a:latin typeface="Arial" panose="020B0604020202020204" pitchFamily="34" charset="0"/>
                <a:cs typeface="Arial" panose="020B0604020202020204" pitchFamily="34" charset="0"/>
              </a:rPr>
              <a:t> How would you enforce ‘correct’ (good) language use?</a:t>
            </a:r>
          </a:p>
          <a:p>
            <a:pPr marL="342900" indent="-342900">
              <a:buFont typeface="+mj-lt"/>
              <a:buAutoNum type="alphaLcParenR"/>
            </a:pPr>
            <a:endParaRPr lang="en-GB" i="1" dirty="0">
              <a:latin typeface="Arial" panose="020B0604020202020204" pitchFamily="34" charset="0"/>
              <a:cs typeface="Arial" panose="020B0604020202020204" pitchFamily="34" charset="0"/>
            </a:endParaRPr>
          </a:p>
          <a:p>
            <a:pPr marL="342900" indent="-342900">
              <a:buFont typeface="+mj-lt"/>
              <a:buAutoNum type="alphaLcParenR"/>
            </a:pPr>
            <a:r>
              <a:rPr lang="en-GB" i="1" dirty="0" smtClean="0">
                <a:latin typeface="Arial" panose="020B0604020202020204" pitchFamily="34" charset="0"/>
                <a:cs typeface="Arial" panose="020B0604020202020204" pitchFamily="34" charset="0"/>
              </a:rPr>
              <a:t>Agree </a:t>
            </a:r>
            <a:r>
              <a:rPr lang="en-GB" i="1" dirty="0">
                <a:latin typeface="Arial" panose="020B0604020202020204" pitchFamily="34" charset="0"/>
                <a:cs typeface="Arial" panose="020B0604020202020204" pitchFamily="34" charset="0"/>
              </a:rPr>
              <a:t>or disagree: Today – spelling is generally agreed on and fixed, but fixed wrongly!</a:t>
            </a:r>
          </a:p>
          <a:p>
            <a:pPr marL="342900" indent="-342900">
              <a:buFont typeface="+mj-lt"/>
              <a:buAutoNum type="alphaLcParenR"/>
            </a:pPr>
            <a:endParaRPr lang="en-GB" i="1" dirty="0">
              <a:latin typeface="Arial" panose="020B0604020202020204" pitchFamily="34" charset="0"/>
              <a:cs typeface="Arial" panose="020B0604020202020204" pitchFamily="34" charset="0"/>
            </a:endParaRPr>
          </a:p>
          <a:p>
            <a:pPr marL="342900" indent="-342900">
              <a:buFont typeface="+mj-lt"/>
              <a:buAutoNum type="alphaLcParenR"/>
            </a:pPr>
            <a:r>
              <a:rPr lang="en-GB" i="1" dirty="0" smtClean="0">
                <a:latin typeface="Arial" panose="020B0604020202020204" pitchFamily="34" charset="0"/>
                <a:cs typeface="Arial" panose="020B0604020202020204" pitchFamily="34" charset="0"/>
              </a:rPr>
              <a:t>Who </a:t>
            </a:r>
            <a:r>
              <a:rPr lang="en-GB" i="1" dirty="0">
                <a:latin typeface="Arial" panose="020B0604020202020204" pitchFamily="34" charset="0"/>
                <a:cs typeface="Arial" panose="020B0604020202020204" pitchFamily="34" charset="0"/>
              </a:rPr>
              <a:t>would be elected to </a:t>
            </a:r>
            <a:r>
              <a:rPr lang="en-GB" i="1" dirty="0" smtClean="0">
                <a:latin typeface="Arial" panose="020B0604020202020204" pitchFamily="34" charset="0"/>
                <a:cs typeface="Arial" panose="020B0604020202020204" pitchFamily="34" charset="0"/>
              </a:rPr>
              <a:t>a proposed English Academy</a:t>
            </a:r>
            <a:r>
              <a:rPr lang="en-GB" i="1" dirty="0">
                <a:latin typeface="Arial" panose="020B0604020202020204" pitchFamily="34" charset="0"/>
                <a:cs typeface="Arial" panose="020B0604020202020204" pitchFamily="34" charset="0"/>
              </a:rPr>
              <a:t>? On what merit would they be elected</a:t>
            </a:r>
            <a:r>
              <a:rPr lang="en-GB" i="1" dirty="0" smtClean="0">
                <a:latin typeface="Arial" panose="020B0604020202020204" pitchFamily="34" charset="0"/>
                <a:cs typeface="Arial" panose="020B0604020202020204" pitchFamily="34" charset="0"/>
              </a:rPr>
              <a:t>?</a:t>
            </a:r>
            <a:endParaRPr lang="pl-PL" i="1" dirty="0" smtClean="0">
              <a:latin typeface="Arial" panose="020B0604020202020204" pitchFamily="34" charset="0"/>
              <a:cs typeface="Arial" panose="020B0604020202020204" pitchFamily="34" charset="0"/>
            </a:endParaRPr>
          </a:p>
          <a:p>
            <a:pPr marL="342900" indent="-342900">
              <a:buFont typeface="+mj-lt"/>
              <a:buAutoNum type="alphaLcParenR"/>
            </a:pPr>
            <a:endParaRPr lang="pl-PL" i="1" dirty="0" smtClean="0">
              <a:latin typeface="Arial" panose="020B0604020202020204" pitchFamily="34" charset="0"/>
              <a:cs typeface="Arial" panose="020B0604020202020204" pitchFamily="34" charset="0"/>
            </a:endParaRPr>
          </a:p>
          <a:p>
            <a:pPr marL="342900" indent="-342900">
              <a:buFont typeface="+mj-lt"/>
              <a:buAutoNum type="alphaLcParenR"/>
            </a:pPr>
            <a:r>
              <a:rPr lang="en-GB" i="1" dirty="0" smtClean="0">
                <a:latin typeface="Arial" panose="020B0604020202020204" pitchFamily="34" charset="0"/>
                <a:cs typeface="Arial" panose="020B0604020202020204" pitchFamily="34" charset="0"/>
              </a:rPr>
              <a:t>How </a:t>
            </a:r>
            <a:r>
              <a:rPr lang="en-GB" i="1" dirty="0">
                <a:latin typeface="Arial" panose="020B0604020202020204" pitchFamily="34" charset="0"/>
                <a:cs typeface="Arial" panose="020B0604020202020204" pitchFamily="34" charset="0"/>
              </a:rPr>
              <a:t>useful are the stated tasks of the Polish Language </a:t>
            </a:r>
            <a:r>
              <a:rPr lang="en-GB" i="1" dirty="0" smtClean="0">
                <a:latin typeface="Arial" panose="020B0604020202020204" pitchFamily="34" charset="0"/>
                <a:cs typeface="Arial" panose="020B0604020202020204" pitchFamily="34" charset="0"/>
              </a:rPr>
              <a:t>Council (Appendix 2)? </a:t>
            </a:r>
            <a:r>
              <a:rPr lang="pl-PL" i="1" dirty="0" smtClean="0">
                <a:latin typeface="Arial" panose="020B0604020202020204" pitchFamily="34" charset="0"/>
                <a:cs typeface="Arial" panose="020B0604020202020204" pitchFamily="34" charset="0"/>
              </a:rPr>
              <a:t>Has Poland </a:t>
            </a:r>
            <a:r>
              <a:rPr lang="pl-PL" i="1" dirty="0" err="1" smtClean="0">
                <a:latin typeface="Arial" panose="020B0604020202020204" pitchFamily="34" charset="0"/>
                <a:cs typeface="Arial" panose="020B0604020202020204" pitchFamily="34" charset="0"/>
              </a:rPr>
              <a:t>taken</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more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care</a:t>
            </a:r>
            <a:r>
              <a:rPr lang="pl-PL" i="1" dirty="0" smtClean="0">
                <a:latin typeface="Arial" panose="020B0604020202020204" pitchFamily="34" charset="0"/>
                <a:cs typeface="Arial" panose="020B0604020202020204" pitchFamily="34" charset="0"/>
              </a:rPr>
              <a:t> of </a:t>
            </a:r>
            <a:r>
              <a:rPr lang="pl-PL" i="1" dirty="0" err="1" smtClean="0">
                <a:latin typeface="Arial" panose="020B0604020202020204" pitchFamily="34" charset="0"/>
                <a:cs typeface="Arial" panose="020B0604020202020204" pitchFamily="34" charset="0"/>
              </a:rPr>
              <a:t>its</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mother</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tongue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than</a:t>
            </a:r>
            <a:r>
              <a:rPr lang="pl-PL" i="1" dirty="0" smtClean="0">
                <a:latin typeface="Arial" panose="020B0604020202020204" pitchFamily="34" charset="0"/>
                <a:cs typeface="Arial" panose="020B0604020202020204" pitchFamily="34" charset="0"/>
              </a:rPr>
              <a:t> the UK? </a:t>
            </a:r>
            <a:r>
              <a:rPr lang="en-GB" i="1" dirty="0" smtClean="0">
                <a:latin typeface="Arial" panose="020B0604020202020204" pitchFamily="34" charset="0"/>
                <a:cs typeface="Arial" panose="020B0604020202020204" pitchFamily="34" charset="0"/>
              </a:rPr>
              <a:t>What </a:t>
            </a:r>
            <a:r>
              <a:rPr lang="en-GB" i="1" dirty="0">
                <a:latin typeface="Arial" panose="020B0604020202020204" pitchFamily="34" charset="0"/>
                <a:cs typeface="Arial" panose="020B0604020202020204" pitchFamily="34" charset="0"/>
              </a:rPr>
              <a:t>do you </a:t>
            </a:r>
            <a:r>
              <a:rPr lang="en-GB" i="1" dirty="0" smtClean="0">
                <a:latin typeface="Arial" panose="020B0604020202020204" pitchFamily="34" charset="0"/>
                <a:cs typeface="Arial" panose="020B0604020202020204" pitchFamily="34" charset="0"/>
              </a:rPr>
              <a:t>think would </a:t>
            </a:r>
            <a:r>
              <a:rPr lang="en-GB" i="1" dirty="0">
                <a:latin typeface="Arial" panose="020B0604020202020204" pitchFamily="34" charset="0"/>
                <a:cs typeface="Arial" panose="020B0604020202020204" pitchFamily="34" charset="0"/>
              </a:rPr>
              <a:t>be the effects if there was a body to discuss and rule on </a:t>
            </a:r>
            <a:r>
              <a:rPr lang="en-GB" i="1" dirty="0" smtClean="0">
                <a:latin typeface="Arial" panose="020B0604020202020204" pitchFamily="34" charset="0"/>
                <a:cs typeface="Arial" panose="020B0604020202020204" pitchFamily="34" charset="0"/>
              </a:rPr>
              <a:t>matters relating to the English language?</a:t>
            </a:r>
          </a:p>
          <a:p>
            <a:pPr marL="342900" indent="-342900">
              <a:buFont typeface="+mj-lt"/>
              <a:buAutoNum type="alphaLcParenR"/>
            </a:pPr>
            <a:endParaRPr lang="pl-PL" i="1" dirty="0">
              <a:latin typeface="Arial" panose="020B0604020202020204" pitchFamily="34" charset="0"/>
              <a:cs typeface="Arial" panose="020B0604020202020204" pitchFamily="34" charset="0"/>
            </a:endParaRPr>
          </a:p>
          <a:p>
            <a:pPr marL="342900" indent="-342900">
              <a:buFont typeface="+mj-lt"/>
              <a:buAutoNum type="alphaLcParenR"/>
            </a:pPr>
            <a:r>
              <a:rPr lang="en-GB" i="1" dirty="0" smtClean="0">
                <a:latin typeface="Arial" panose="020B0604020202020204" pitchFamily="34" charset="0"/>
                <a:cs typeface="Arial" panose="020B0604020202020204" pitchFamily="34" charset="0"/>
              </a:rPr>
              <a:t>Do you agree that </a:t>
            </a:r>
            <a:r>
              <a:rPr lang="pl-PL" i="1" dirty="0" smtClean="0">
                <a:latin typeface="Arial" panose="020B0604020202020204" pitchFamily="34" charset="0"/>
                <a:cs typeface="Arial" panose="020B0604020202020204" pitchFamily="34" charset="0"/>
              </a:rPr>
              <a:t>people </a:t>
            </a:r>
            <a:r>
              <a:rPr lang="pl-PL" b="1" i="1" dirty="0" smtClean="0">
                <a:latin typeface="Arial" panose="020B0604020202020204" pitchFamily="34" charset="0"/>
                <a:cs typeface="Arial" panose="020B0604020202020204" pitchFamily="34" charset="0"/>
              </a:rPr>
              <a:t>do</a:t>
            </a:r>
            <a:r>
              <a:rPr lang="pl-PL" i="1" dirty="0" smtClean="0">
                <a:latin typeface="Arial" panose="020B0604020202020204" pitchFamily="34" charset="0"/>
                <a:cs typeface="Arial" panose="020B0604020202020204" pitchFamily="34" charset="0"/>
              </a:rPr>
              <a:t> care about English, but they care more about their own interests</a:t>
            </a:r>
            <a:r>
              <a:rPr lang="en-GB" i="1" dirty="0" smtClean="0">
                <a:latin typeface="Arial" panose="020B0604020202020204" pitchFamily="34" charset="0"/>
                <a:cs typeface="Arial" panose="020B0604020202020204" pitchFamily="34" charset="0"/>
              </a:rPr>
              <a:t>?</a:t>
            </a:r>
            <a:endParaRPr lang="en-GB" i="1"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472468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4216539"/>
          </a:xfrm>
          <a:prstGeom prst="rect">
            <a:avLst/>
          </a:prstGeom>
          <a:noFill/>
        </p:spPr>
        <p:txBody>
          <a:bodyPr wrap="square" rtlCol="0">
            <a:spAutoFit/>
          </a:bodyPr>
          <a:lstStyle/>
          <a:p>
            <a:pPr algn="ctr"/>
            <a:r>
              <a:rPr lang="en-GB" i="1" dirty="0" smtClean="0">
                <a:latin typeface="Arial" panose="020B0604020202020204" pitchFamily="34" charset="0"/>
                <a:cs typeface="Arial" panose="020B0604020202020204" pitchFamily="34" charset="0"/>
              </a:rPr>
              <a:t>Proposition:</a:t>
            </a:r>
            <a:endParaRPr lang="en-GB" i="1" dirty="0">
              <a:latin typeface="Arial" panose="020B0604020202020204" pitchFamily="34" charset="0"/>
              <a:cs typeface="Arial" panose="020B0604020202020204" pitchFamily="34" charset="0"/>
            </a:endParaRPr>
          </a:p>
          <a:p>
            <a:pPr algn="ctr"/>
            <a:endParaRPr lang="pl-PL" i="1" dirty="0" smtClean="0">
              <a:latin typeface="Arial" panose="020B0604020202020204" pitchFamily="34" charset="0"/>
              <a:cs typeface="Arial" panose="020B0604020202020204" pitchFamily="34" charset="0"/>
            </a:endParaRPr>
          </a:p>
          <a:p>
            <a:r>
              <a:rPr lang="pl-PL" sz="2800" i="1" dirty="0" smtClean="0">
                <a:latin typeface="Arial" panose="020B0604020202020204" pitchFamily="34" charset="0"/>
                <a:cs typeface="Arial" panose="020B0604020202020204" pitchFamily="34" charset="0"/>
              </a:rPr>
              <a:t>The </a:t>
            </a:r>
            <a:r>
              <a:rPr lang="pl-PL" sz="2800" i="1" dirty="0" err="1" smtClean="0">
                <a:latin typeface="Arial" panose="020B0604020202020204" pitchFamily="34" charset="0"/>
                <a:cs typeface="Arial" panose="020B0604020202020204" pitchFamily="34" charset="0"/>
              </a:rPr>
              <a:t>good</a:t>
            </a:r>
            <a:r>
              <a:rPr lang="pl-PL" sz="2800" i="1" dirty="0" smtClean="0">
                <a:latin typeface="Arial" panose="020B0604020202020204" pitchFamily="34" charset="0"/>
                <a:cs typeface="Arial" panose="020B0604020202020204" pitchFamily="34" charset="0"/>
              </a:rPr>
              <a:t> news </a:t>
            </a:r>
            <a:r>
              <a:rPr lang="pl-PL" sz="2800" i="1" dirty="0" err="1" smtClean="0">
                <a:latin typeface="Arial" panose="020B0604020202020204" pitchFamily="34" charset="0"/>
                <a:cs typeface="Arial" panose="020B0604020202020204" pitchFamily="34" charset="0"/>
              </a:rPr>
              <a:t>is</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that</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many</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people</a:t>
            </a:r>
            <a:r>
              <a:rPr lang="pl-PL" sz="2800" i="1" dirty="0" smtClean="0">
                <a:latin typeface="Arial" panose="020B0604020202020204" pitchFamily="34" charset="0"/>
                <a:cs typeface="Arial" panose="020B0604020202020204" pitchFamily="34" charset="0"/>
              </a:rPr>
              <a:t> </a:t>
            </a:r>
            <a:r>
              <a:rPr lang="pl-PL" sz="2800" b="1" dirty="0" smtClean="0">
                <a:latin typeface="Arial" panose="020B0604020202020204" pitchFamily="34" charset="0"/>
                <a:cs typeface="Arial" panose="020B0604020202020204" pitchFamily="34" charset="0"/>
              </a:rPr>
              <a:t>do</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care</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about</a:t>
            </a:r>
            <a:r>
              <a:rPr lang="pl-PL" sz="2800" i="1" dirty="0" smtClean="0">
                <a:latin typeface="Arial" panose="020B0604020202020204" pitchFamily="34" charset="0"/>
                <a:cs typeface="Arial" panose="020B0604020202020204" pitchFamily="34" charset="0"/>
              </a:rPr>
              <a:t> the English </a:t>
            </a:r>
            <a:r>
              <a:rPr lang="pl-PL" sz="2800" i="1" dirty="0" err="1" smtClean="0">
                <a:latin typeface="Arial" panose="020B0604020202020204" pitchFamily="34" charset="0"/>
                <a:cs typeface="Arial" panose="020B0604020202020204" pitchFamily="34" charset="0"/>
              </a:rPr>
              <a:t>language</a:t>
            </a:r>
            <a:r>
              <a:rPr lang="pl-PL" sz="2800" i="1" dirty="0" smtClean="0">
                <a:latin typeface="Arial" panose="020B0604020202020204" pitchFamily="34" charset="0"/>
                <a:cs typeface="Arial" panose="020B0604020202020204" pitchFamily="34" charset="0"/>
              </a:rPr>
              <a:t>.</a:t>
            </a:r>
          </a:p>
          <a:p>
            <a:endParaRPr lang="pl-PL" sz="2800" i="1" dirty="0">
              <a:latin typeface="Arial" panose="020B0604020202020204" pitchFamily="34" charset="0"/>
              <a:cs typeface="Arial" panose="020B0604020202020204" pitchFamily="34" charset="0"/>
            </a:endParaRPr>
          </a:p>
          <a:p>
            <a:r>
              <a:rPr lang="pl-PL" sz="2800" i="1" dirty="0" err="1" smtClean="0">
                <a:latin typeface="Arial" panose="020B0604020202020204" pitchFamily="34" charset="0"/>
                <a:cs typeface="Arial" panose="020B0604020202020204" pitchFamily="34" charset="0"/>
              </a:rPr>
              <a:t>Unfortunately</a:t>
            </a:r>
            <a:r>
              <a:rPr lang="pl-PL" sz="2800" i="1" dirty="0" smtClean="0">
                <a:latin typeface="Arial" panose="020B0604020202020204" pitchFamily="34" charset="0"/>
                <a:cs typeface="Arial" panose="020B0604020202020204" pitchFamily="34" charset="0"/>
              </a:rPr>
              <a:t>, the most </a:t>
            </a:r>
            <a:r>
              <a:rPr lang="pl-PL" sz="2800" i="1" dirty="0" err="1" smtClean="0">
                <a:latin typeface="Arial" panose="020B0604020202020204" pitchFamily="34" charset="0"/>
                <a:cs typeface="Arial" panose="020B0604020202020204" pitchFamily="34" charset="0"/>
              </a:rPr>
              <a:t>influential</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among</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them</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care</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more</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about</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their</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own</a:t>
            </a:r>
            <a:r>
              <a:rPr lang="pl-PL" sz="2800" i="1" dirty="0" smtClean="0">
                <a:latin typeface="Arial" panose="020B0604020202020204" pitchFamily="34" charset="0"/>
                <a:cs typeface="Arial" panose="020B0604020202020204" pitchFamily="34" charset="0"/>
              </a:rPr>
              <a:t> </a:t>
            </a:r>
            <a:r>
              <a:rPr lang="pl-PL" sz="2800" i="1" dirty="0" err="1" smtClean="0">
                <a:latin typeface="Arial" panose="020B0604020202020204" pitchFamily="34" charset="0"/>
                <a:cs typeface="Arial" panose="020B0604020202020204" pitchFamily="34" charset="0"/>
              </a:rPr>
              <a:t>interests</a:t>
            </a:r>
            <a:r>
              <a:rPr lang="pl-PL" sz="2800" i="1" dirty="0" smtClean="0">
                <a:latin typeface="Arial" panose="020B0604020202020204" pitchFamily="34" charset="0"/>
                <a:cs typeface="Arial" panose="020B0604020202020204" pitchFamily="34" charset="0"/>
              </a:rPr>
              <a:t>.</a:t>
            </a:r>
          </a:p>
          <a:p>
            <a:endParaRPr lang="pl-PL" sz="2800" i="1" dirty="0">
              <a:latin typeface="Arial" panose="020B0604020202020204" pitchFamily="34" charset="0"/>
              <a:cs typeface="Arial" panose="020B0604020202020204" pitchFamily="34" charset="0"/>
            </a:endParaRPr>
          </a:p>
          <a:p>
            <a:r>
              <a:rPr lang="pl-PL" sz="2800" i="1" dirty="0" smtClean="0">
                <a:latin typeface="Arial" panose="020B0604020202020204" pitchFamily="34" charset="0"/>
                <a:cs typeface="Arial" panose="020B0604020202020204" pitchFamily="34" charset="0"/>
              </a:rPr>
              <a:t>Do you agree or disagree</a:t>
            </a:r>
            <a:r>
              <a:rPr lang="en-GB" sz="2800" i="1" dirty="0" smtClean="0">
                <a:latin typeface="Arial" panose="020B0604020202020204" pitchFamily="34" charset="0"/>
                <a:cs typeface="Arial" panose="020B0604020202020204" pitchFamily="34" charset="0"/>
              </a:rPr>
              <a:t> with this</a:t>
            </a:r>
            <a:r>
              <a:rPr lang="pl-PL" sz="2800" i="1" dirty="0" smtClean="0">
                <a:latin typeface="Arial" panose="020B0604020202020204" pitchFamily="34" charset="0"/>
                <a:cs typeface="Arial" panose="020B0604020202020204" pitchFamily="34" charset="0"/>
              </a:rPr>
              <a:t>? Why?</a:t>
            </a:r>
            <a:endParaRPr lang="en-GB" sz="2800" i="1" dirty="0" smtClean="0">
              <a:latin typeface="Arial" panose="020B0604020202020204" pitchFamily="34" charset="0"/>
              <a:cs typeface="Arial" panose="020B0604020202020204" pitchFamily="34" charset="0"/>
            </a:endParaRPr>
          </a:p>
          <a:p>
            <a:pPr marL="342900" indent="-342900">
              <a:buFont typeface="+mj-lt"/>
              <a:buAutoNum type="arabicPeriod"/>
            </a:pPr>
            <a:endParaRPr lang="pl-PL" i="1" dirty="0">
              <a:latin typeface="Arial" panose="020B0604020202020204" pitchFamily="34" charset="0"/>
              <a:cs typeface="Arial" panose="020B0604020202020204" pitchFamily="34" charset="0"/>
            </a:endParaRPr>
          </a:p>
          <a:p>
            <a:endParaRPr lang="en-GB" i="1"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989849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101662" y="5993037"/>
            <a:ext cx="5988676" cy="369332"/>
          </a:xfrm>
          <a:prstGeom prst="rect">
            <a:avLst/>
          </a:prstGeom>
          <a:noFill/>
        </p:spPr>
        <p:txBody>
          <a:bodyPr wrap="square" rtlCol="0">
            <a:spAutoFit/>
          </a:bodyPr>
          <a:lstStyle/>
          <a:p>
            <a:pPr algn="ctr"/>
            <a:r>
              <a:rPr lang="pl-PL" dirty="0" smtClean="0">
                <a:latin typeface="Arial" panose="020B0604020202020204" pitchFamily="34" charset="0"/>
                <a:cs typeface="Arial" panose="020B0604020202020204" pitchFamily="34" charset="0"/>
              </a:rPr>
              <a:t>www.PurlandTraining.com</a:t>
            </a:r>
            <a:endParaRPr lang="pl-PL" dirty="0">
              <a:latin typeface="Arial" panose="020B0604020202020204" pitchFamily="34" charset="0"/>
              <a:cs typeface="Arial" panose="020B0604020202020204" pitchFamily="34" charset="0"/>
            </a:endParaRPr>
          </a:p>
        </p:txBody>
      </p:sp>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Arial" panose="020B0604020202020204" pitchFamily="34" charset="0"/>
                <a:cs typeface="Arial" panose="020B0604020202020204" pitchFamily="34" charset="0"/>
              </a:rPr>
              <a:t>Why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doesn’t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anybody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care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about</a:t>
            </a:r>
            <a:r>
              <a:rPr lang="pl-PL" dirty="0" smtClean="0">
                <a:latin typeface="Arial" panose="020B0604020202020204" pitchFamily="34" charset="0"/>
                <a:cs typeface="Arial" panose="020B0604020202020204" pitchFamily="34" charset="0"/>
              </a:rPr>
              <a:t> the English </a:t>
            </a:r>
            <a:r>
              <a:rPr lang="pl-PL" dirty="0" err="1" smtClean="0">
                <a:latin typeface="Arial" panose="020B0604020202020204" pitchFamily="34" charset="0"/>
                <a:cs typeface="Arial" panose="020B0604020202020204" pitchFamily="34" charset="0"/>
              </a:rPr>
              <a:t>language</a:t>
            </a:r>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sp>
        <p:nvSpPr>
          <p:cNvPr id="6" name="pole tekstowe 5"/>
          <p:cNvSpPr txBox="1"/>
          <p:nvPr/>
        </p:nvSpPr>
        <p:spPr>
          <a:xfrm>
            <a:off x="880056" y="1036589"/>
            <a:ext cx="10431887" cy="5724644"/>
          </a:xfrm>
          <a:prstGeom prst="rect">
            <a:avLst/>
          </a:prstGeom>
          <a:noFill/>
        </p:spPr>
        <p:txBody>
          <a:bodyPr wrap="square" rtlCol="0">
            <a:spAutoFit/>
          </a:bodyPr>
          <a:lstStyle/>
          <a:p>
            <a:pPr algn="ctr"/>
            <a:r>
              <a:rPr lang="en-GB" i="1" dirty="0">
                <a:latin typeface="Arial" panose="020B0604020202020204" pitchFamily="34" charset="0"/>
                <a:cs typeface="Arial" panose="020B0604020202020204" pitchFamily="34" charset="0"/>
              </a:rPr>
              <a:t>Appendix 2: Case Study: the Polish Language Council</a:t>
            </a:r>
          </a:p>
          <a:p>
            <a:pPr algn="ctr"/>
            <a:endParaRPr lang="pl-PL" i="1" dirty="0" smtClean="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Polish Language Council (Polish: </a:t>
            </a:r>
            <a:r>
              <a:rPr lang="en-GB" sz="1400" i="1" dirty="0">
                <a:latin typeface="Arial" panose="020B0604020202020204" pitchFamily="34" charset="0"/>
                <a:cs typeface="Arial" panose="020B0604020202020204" pitchFamily="34" charset="0"/>
              </a:rPr>
              <a:t>Rada </a:t>
            </a:r>
            <a:r>
              <a:rPr lang="en-GB" sz="1400" i="1" dirty="0" err="1">
                <a:latin typeface="Arial" panose="020B0604020202020204" pitchFamily="34" charset="0"/>
                <a:cs typeface="Arial" panose="020B0604020202020204" pitchFamily="34" charset="0"/>
              </a:rPr>
              <a:t>Języka</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Polskiego</a:t>
            </a:r>
            <a:r>
              <a:rPr lang="en-GB" sz="1400" dirty="0">
                <a:latin typeface="Arial" panose="020B0604020202020204" pitchFamily="34" charset="0"/>
                <a:cs typeface="Arial" panose="020B0604020202020204" pitchFamily="34" charset="0"/>
              </a:rPr>
              <a:t>) is the official language regulating organ of the Polish language. It was established on 9 September 1996 as a Commission of the Polish Academy of Sciences pursuant to the </a:t>
            </a:r>
            <a:r>
              <a:rPr lang="en-GB" sz="1400" dirty="0" smtClean="0">
                <a:latin typeface="Arial" panose="020B0604020202020204" pitchFamily="34" charset="0"/>
                <a:cs typeface="Arial" panose="020B0604020202020204" pitchFamily="34" charset="0"/>
              </a:rPr>
              <a:t>‘Polish </a:t>
            </a:r>
            <a:r>
              <a:rPr lang="en-GB" sz="1400" dirty="0">
                <a:latin typeface="Arial" panose="020B0604020202020204" pitchFamily="34" charset="0"/>
                <a:cs typeface="Arial" panose="020B0604020202020204" pitchFamily="34" charset="0"/>
              </a:rPr>
              <a:t>Language </a:t>
            </a:r>
            <a:r>
              <a:rPr lang="en-GB" sz="1400" dirty="0" smtClean="0">
                <a:latin typeface="Arial" panose="020B0604020202020204" pitchFamily="34" charset="0"/>
                <a:cs typeface="Arial" panose="020B0604020202020204" pitchFamily="34" charset="0"/>
              </a:rPr>
              <a:t>Act’ </a:t>
            </a:r>
            <a:r>
              <a:rPr lang="en-GB" sz="1400" dirty="0">
                <a:latin typeface="Arial" panose="020B0604020202020204" pitchFamily="34" charset="0"/>
                <a:cs typeface="Arial" panose="020B0604020202020204" pitchFamily="34" charset="0"/>
              </a:rPr>
              <a:t>(Polish: </a:t>
            </a:r>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Ustawa</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 </a:t>
            </a:r>
            <a:r>
              <a:rPr lang="en-GB" sz="1400" dirty="0" err="1">
                <a:latin typeface="Arial" panose="020B0604020202020204" pitchFamily="34" charset="0"/>
                <a:cs typeface="Arial" panose="020B0604020202020204" pitchFamily="34" charset="0"/>
              </a:rPr>
              <a:t>języku</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polskim</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of </a:t>
            </a:r>
            <a:r>
              <a:rPr lang="en-GB" sz="1400" dirty="0" smtClean="0">
                <a:latin typeface="Arial" panose="020B0604020202020204" pitchFamily="34" charset="0"/>
                <a:cs typeface="Arial" panose="020B0604020202020204" pitchFamily="34" charset="0"/>
              </a:rPr>
              <a:t>7</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October </a:t>
            </a:r>
            <a:r>
              <a:rPr lang="en-GB" sz="1400" dirty="0">
                <a:latin typeface="Arial" panose="020B0604020202020204" pitchFamily="34" charset="0"/>
                <a:cs typeface="Arial" panose="020B0604020202020204" pitchFamily="34" charset="0"/>
              </a:rPr>
              <a:t>1999</a:t>
            </a:r>
            <a:r>
              <a:rPr lang="en-GB" sz="1400" dirty="0" smtClean="0">
                <a:latin typeface="Arial" panose="020B0604020202020204" pitchFamily="34" charset="0"/>
                <a:cs typeface="Arial" panose="020B0604020202020204" pitchFamily="34" charset="0"/>
              </a:rPr>
              <a:t>.</a:t>
            </a:r>
            <a:endParaRPr lang="pl-PL"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council is composed of 36 members, including linguists, scientists, other specialists (e.g., in law, history of art, computer science, medicine, physics). It is tasked with advisory duties</a:t>
            </a:r>
            <a:r>
              <a:rPr lang="en-GB" sz="1400" dirty="0" smtClean="0">
                <a:latin typeface="Arial" panose="020B0604020202020204" pitchFamily="34" charset="0"/>
                <a:cs typeface="Arial" panose="020B0604020202020204" pitchFamily="34" charset="0"/>
              </a:rPr>
              <a:t>.</a:t>
            </a:r>
            <a:endParaRPr lang="pl-PL"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stated tasks of the council are</a:t>
            </a:r>
            <a:r>
              <a:rPr lang="en-GB" sz="1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analysis </a:t>
            </a:r>
            <a:r>
              <a:rPr lang="en-GB" sz="1400" dirty="0">
                <a:latin typeface="Arial" panose="020B0604020202020204" pitchFamily="34" charset="0"/>
                <a:cs typeface="Arial" panose="020B0604020202020204" pitchFamily="34" charset="0"/>
              </a:rPr>
              <a:t>and evaluation of the condition of the Polish language and advising on the state language policy;</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promoting </a:t>
            </a:r>
            <a:r>
              <a:rPr lang="en-GB" sz="1400" dirty="0">
                <a:latin typeface="Arial" panose="020B0604020202020204" pitchFamily="34" charset="0"/>
                <a:cs typeface="Arial" panose="020B0604020202020204" pitchFamily="34" charset="0"/>
              </a:rPr>
              <a:t>knowledge about the Polish language, its variations, standards, and the criteria for evaluation of its usage; organization of discussions and conferences to this aim;</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making </a:t>
            </a:r>
            <a:r>
              <a:rPr lang="en-GB" sz="1400" dirty="0">
                <a:latin typeface="Arial" panose="020B0604020202020204" pitchFamily="34" charset="0"/>
                <a:cs typeface="Arial" panose="020B0604020202020204" pitchFamily="34" charset="0"/>
              </a:rPr>
              <a:t>decisions on disputes over elements of the language (vocabulary, grammar, spelling, punctuation, and syntax);</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establishing </a:t>
            </a:r>
            <a:r>
              <a:rPr lang="en-GB" sz="1400" dirty="0">
                <a:latin typeface="Arial" panose="020B0604020202020204" pitchFamily="34" charset="0"/>
                <a:cs typeface="Arial" panose="020B0604020202020204" pitchFamily="34" charset="0"/>
              </a:rPr>
              <a:t>rules for spelling and punctuation;</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finding </a:t>
            </a:r>
            <a:r>
              <a:rPr lang="en-GB" sz="1400" dirty="0">
                <a:latin typeface="Arial" panose="020B0604020202020204" pitchFamily="34" charset="0"/>
                <a:cs typeface="Arial" panose="020B0604020202020204" pitchFamily="34" charset="0"/>
              </a:rPr>
              <a:t>solutions for usage of the Polish language in science and technology (primarily in emerging disciplines);</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evaluation </a:t>
            </a:r>
            <a:r>
              <a:rPr lang="en-GB" sz="1400" dirty="0">
                <a:latin typeface="Arial" panose="020B0604020202020204" pitchFamily="34" charset="0"/>
                <a:cs typeface="Arial" panose="020B0604020202020204" pitchFamily="34" charset="0"/>
              </a:rPr>
              <a:t>of the names for new commercial products and services, and taking care of the language culture in Polish language schools;</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expressing </a:t>
            </a:r>
            <a:r>
              <a:rPr lang="en-GB" sz="1400" dirty="0">
                <a:latin typeface="Arial" panose="020B0604020202020204" pitchFamily="34" charset="0"/>
                <a:cs typeface="Arial" panose="020B0604020202020204" pitchFamily="34" charset="0"/>
              </a:rPr>
              <a:t>views on non-standardized given names for children;</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review </a:t>
            </a:r>
            <a:r>
              <a:rPr lang="en-GB" sz="1400" dirty="0">
                <a:latin typeface="Arial" panose="020B0604020202020204" pitchFamily="34" charset="0"/>
                <a:cs typeface="Arial" panose="020B0604020202020204" pitchFamily="34" charset="0"/>
              </a:rPr>
              <a:t>of texts published by the Polish media and public administration</a:t>
            </a:r>
            <a:r>
              <a:rPr lang="en-GB" sz="1400" dirty="0" smtClean="0">
                <a:latin typeface="Arial" panose="020B0604020202020204" pitchFamily="34" charset="0"/>
                <a:cs typeface="Arial" panose="020B0604020202020204" pitchFamily="34" charset="0"/>
              </a:rPr>
              <a:t>.</a:t>
            </a:r>
            <a:endParaRPr lang="pl-PL" sz="1400" dirty="0" smtClean="0">
              <a:latin typeface="Arial" panose="020B0604020202020204" pitchFamily="34" charset="0"/>
              <a:cs typeface="Arial" panose="020B0604020202020204" pitchFamily="34" charset="0"/>
            </a:endParaRP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https://en.wikipedia.org/wiki/Polish_Language_Council</a:t>
            </a:r>
          </a:p>
          <a:p>
            <a:endParaRPr lang="pl-PL" i="1" dirty="0" smtClean="0">
              <a:latin typeface="Arial" panose="020B0604020202020204" pitchFamily="34" charset="0"/>
              <a:cs typeface="Arial" panose="020B0604020202020204" pitchFamily="34" charset="0"/>
            </a:endParaRPr>
          </a:p>
          <a:p>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397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5" y="891446"/>
            <a:ext cx="10431887" cy="5355312"/>
          </a:xfrm>
          <a:prstGeom prst="rect">
            <a:avLst/>
          </a:prstGeom>
          <a:noFill/>
        </p:spPr>
        <p:txBody>
          <a:bodyPr wrap="square" rtlCol="0">
            <a:spAutoFit/>
          </a:bodyPr>
          <a:lstStyle/>
          <a:p>
            <a:pPr algn="ctr"/>
            <a:r>
              <a:rPr lang="pl-PL" i="1" dirty="0" smtClean="0">
                <a:latin typeface="Arial" panose="020B0604020202020204" pitchFamily="34" charset="0"/>
                <a:cs typeface="Arial" panose="020B0604020202020204" pitchFamily="34" charset="0"/>
              </a:rPr>
              <a:t>S</a:t>
            </a:r>
            <a:r>
              <a:rPr lang="en-GB" i="1" dirty="0" smtClean="0">
                <a:latin typeface="Arial" panose="020B0604020202020204" pitchFamily="34" charset="0"/>
                <a:cs typeface="Arial" panose="020B0604020202020204" pitchFamily="34" charset="0"/>
              </a:rPr>
              <a:t>elected S</a:t>
            </a:r>
            <a:r>
              <a:rPr lang="pl-PL" i="1" dirty="0" smtClean="0">
                <a:latin typeface="Arial" panose="020B0604020202020204" pitchFamily="34" charset="0"/>
                <a:cs typeface="Arial" panose="020B0604020202020204" pitchFamily="34" charset="0"/>
              </a:rPr>
              <a:t>ources:</a:t>
            </a:r>
            <a:endParaRPr lang="en-GB" i="1" dirty="0" smtClean="0">
              <a:latin typeface="Arial" panose="020B0604020202020204" pitchFamily="34" charset="0"/>
              <a:cs typeface="Arial" panose="020B0604020202020204" pitchFamily="34" charset="0"/>
            </a:endParaRPr>
          </a:p>
          <a:p>
            <a:pPr algn="ctr"/>
            <a:endParaRPr lang="pl-PL"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i="1" dirty="0"/>
              <a:t>The Cambridge Encyclopaedia of the English Language</a:t>
            </a:r>
            <a:endParaRPr lang="pl-PL" i="1" dirty="0"/>
          </a:p>
          <a:p>
            <a:pPr marL="342900" indent="-342900">
              <a:buFont typeface="Arial" panose="020B0604020202020204" pitchFamily="34" charset="0"/>
              <a:buChar char="•"/>
            </a:pPr>
            <a:r>
              <a:rPr lang="pl-PL" i="1" dirty="0"/>
              <a:t>Great Tales from English History, Lacey R., Abacus, </a:t>
            </a:r>
            <a:r>
              <a:rPr lang="pl-PL" i="1" dirty="0" smtClean="0"/>
              <a:t>2003</a:t>
            </a:r>
            <a:endParaRPr lang="en-GB" i="1" dirty="0" smtClean="0"/>
          </a:p>
          <a:p>
            <a:pPr marL="342900" indent="-342900">
              <a:buFont typeface="Arial" panose="020B0604020202020204" pitchFamily="34" charset="0"/>
              <a:buChar char="•"/>
            </a:pPr>
            <a:r>
              <a:rPr lang="en-GB" i="1" dirty="0" smtClean="0">
                <a:hlinkClick r:id="rId2"/>
              </a:rPr>
              <a:t>Clear Alphabet Dictionary</a:t>
            </a:r>
            <a:r>
              <a:rPr lang="en-GB" i="1" dirty="0" smtClean="0"/>
              <a:t>, Purland Matt, 2012</a:t>
            </a:r>
          </a:p>
          <a:p>
            <a:pPr marL="342900" indent="-342900">
              <a:buFont typeface="Arial" panose="020B0604020202020204" pitchFamily="34" charset="0"/>
              <a:buChar char="•"/>
            </a:pPr>
            <a:r>
              <a:rPr lang="en-GB" i="1" dirty="0">
                <a:hlinkClick r:id="rId3"/>
              </a:rPr>
              <a:t>5 Rules for Predicting Sounds from Spelling in </a:t>
            </a:r>
            <a:r>
              <a:rPr lang="en-GB" i="1" dirty="0" smtClean="0">
                <a:hlinkClick r:id="rId3"/>
              </a:rPr>
              <a:t>English</a:t>
            </a:r>
            <a:r>
              <a:rPr lang="en-GB" i="1" dirty="0" smtClean="0"/>
              <a:t>, Purland Matt</a:t>
            </a:r>
            <a:endParaRPr lang="pl-PL" i="1" dirty="0" smtClean="0"/>
          </a:p>
          <a:p>
            <a:pPr marL="342900" indent="-342900">
              <a:buFont typeface="Arial" panose="020B0604020202020204" pitchFamily="34" charset="0"/>
              <a:buChar char="•"/>
            </a:pPr>
            <a:r>
              <a:rPr lang="en-GB" dirty="0" smtClean="0"/>
              <a:t>Article 1: ‘</a:t>
            </a:r>
            <a:r>
              <a:rPr lang="en-GB" dirty="0"/>
              <a:t>A brief history of English spelling reform’, Stan Carey; </a:t>
            </a:r>
            <a:r>
              <a:rPr lang="en-GB" u="sng" dirty="0">
                <a:hlinkClick r:id="rId4"/>
              </a:rPr>
              <a:t>http://</a:t>
            </a:r>
            <a:r>
              <a:rPr lang="en-GB" u="sng" dirty="0" smtClean="0">
                <a:hlinkClick r:id="rId4"/>
              </a:rPr>
              <a:t>www.historytoday.com/stan-carey/brief-history-english-spelling-reform</a:t>
            </a:r>
            <a:endParaRPr lang="pl-PL" u="sng" dirty="0"/>
          </a:p>
          <a:p>
            <a:pPr marL="342900" indent="-342900">
              <a:buFont typeface="Arial" panose="020B0604020202020204" pitchFamily="34" charset="0"/>
              <a:buChar char="•"/>
            </a:pPr>
            <a:r>
              <a:rPr lang="en-GB" dirty="0"/>
              <a:t>Article 2: ‘Spelling and Standardization in English: Historical Overview’, </a:t>
            </a:r>
            <a:r>
              <a:rPr lang="en-GB" dirty="0" err="1"/>
              <a:t>Prof.</a:t>
            </a:r>
            <a:r>
              <a:rPr lang="en-GB" dirty="0"/>
              <a:t> Suzanne </a:t>
            </a:r>
            <a:r>
              <a:rPr lang="en-GB" dirty="0" err="1"/>
              <a:t>Kemmer</a:t>
            </a:r>
            <a:r>
              <a:rPr lang="en-GB" dirty="0"/>
              <a:t>; </a:t>
            </a:r>
            <a:r>
              <a:rPr lang="en-GB" u="sng" dirty="0">
                <a:hlinkClick r:id="rId5"/>
              </a:rPr>
              <a:t>http://www.ruf.rice.edu/~kemmer/Histengl/spelling.html</a:t>
            </a:r>
            <a:endParaRPr lang="pl-PL" dirty="0"/>
          </a:p>
          <a:p>
            <a:pPr marL="342900" indent="-342900">
              <a:buFont typeface="Arial" panose="020B0604020202020204" pitchFamily="34" charset="0"/>
              <a:buChar char="•"/>
            </a:pPr>
            <a:r>
              <a:rPr lang="en-GB" u="sng" dirty="0" smtClean="0">
                <a:hlinkClick r:id="rId6"/>
              </a:rPr>
              <a:t>http</a:t>
            </a:r>
            <a:r>
              <a:rPr lang="en-GB" u="sng" dirty="0">
                <a:hlinkClick r:id="rId6"/>
              </a:rPr>
              <a:t>://www.bl.uk/learning/timeline/item126681.html</a:t>
            </a:r>
            <a:r>
              <a:rPr lang="en-GB" dirty="0"/>
              <a:t> </a:t>
            </a:r>
            <a:endParaRPr lang="pl-PL" dirty="0" smtClean="0"/>
          </a:p>
          <a:p>
            <a:pPr marL="342900" indent="-342900">
              <a:buFont typeface="Arial" panose="020B0604020202020204" pitchFamily="34" charset="0"/>
              <a:buChar char="•"/>
            </a:pPr>
            <a:r>
              <a:rPr lang="en-GB" u="sng" dirty="0" smtClean="0">
                <a:hlinkClick r:id="rId7"/>
              </a:rPr>
              <a:t>http</a:t>
            </a:r>
            <a:r>
              <a:rPr lang="en-GB" u="sng" dirty="0">
                <a:hlinkClick r:id="rId7"/>
              </a:rPr>
              <a:t>://</a:t>
            </a:r>
            <a:r>
              <a:rPr lang="en-GB" u="sng" dirty="0" smtClean="0">
                <a:hlinkClick r:id="rId7"/>
              </a:rPr>
              <a:t>timelines.phil.hhu.de/event/swift-and-defoe-s-language-academy</a:t>
            </a:r>
            <a:endParaRPr lang="pl-PL" u="sng" dirty="0" smtClean="0"/>
          </a:p>
          <a:p>
            <a:pPr marL="342900" indent="-342900">
              <a:buFont typeface="Arial" panose="020B0604020202020204" pitchFamily="34" charset="0"/>
              <a:buChar char="•"/>
            </a:pPr>
            <a:r>
              <a:rPr lang="en-GB" u="sng" dirty="0" smtClean="0">
                <a:hlinkClick r:id="rId8"/>
              </a:rPr>
              <a:t>https</a:t>
            </a:r>
            <a:r>
              <a:rPr lang="en-GB" u="sng" dirty="0">
                <a:hlinkClick r:id="rId8"/>
              </a:rPr>
              <a:t>://en.wikisource.org/wiki/The_Works_of_the_Rev._Jonathan_Swift/Volume_5/A_Proposal_For_Correcting,_Improving,_</a:t>
            </a:r>
            <a:r>
              <a:rPr lang="en-GB" u="sng" dirty="0" smtClean="0">
                <a:hlinkClick r:id="rId8"/>
              </a:rPr>
              <a:t>and_Ascertaining_the_English_Tongue</a:t>
            </a:r>
            <a:endParaRPr lang="pl-PL" u="sng" dirty="0" smtClean="0"/>
          </a:p>
          <a:p>
            <a:pPr marL="342900" indent="-342900">
              <a:buFont typeface="Arial" panose="020B0604020202020204" pitchFamily="34" charset="0"/>
              <a:buChar char="•"/>
            </a:pPr>
            <a:r>
              <a:rPr lang="en-GB" u="sng" dirty="0">
                <a:hlinkClick r:id="rId9"/>
              </a:rPr>
              <a:t>https://</a:t>
            </a:r>
            <a:r>
              <a:rPr lang="en-GB" u="sng" dirty="0" smtClean="0">
                <a:hlinkClick r:id="rId9"/>
              </a:rPr>
              <a:t>www.omniglot.com/writing/franklin.htm</a:t>
            </a:r>
            <a:endParaRPr lang="pl-PL" u="sng" dirty="0" smtClean="0"/>
          </a:p>
          <a:p>
            <a:pPr marL="342900" indent="-342900">
              <a:buFont typeface="Arial" panose="020B0604020202020204" pitchFamily="34" charset="0"/>
              <a:buChar char="•"/>
            </a:pPr>
            <a:r>
              <a:rPr lang="en-GB" u="sng" dirty="0">
                <a:hlinkClick r:id="rId10"/>
              </a:rPr>
              <a:t>http://www.spellingsociety.org</a:t>
            </a:r>
            <a:r>
              <a:rPr lang="en-GB" u="sng" dirty="0" smtClean="0">
                <a:hlinkClick r:id="rId10"/>
              </a:rPr>
              <a:t>/</a:t>
            </a:r>
            <a:endParaRPr lang="pl-PL" u="sng" dirty="0" smtClean="0"/>
          </a:p>
          <a:p>
            <a:pPr marL="342900" indent="-342900">
              <a:buFont typeface="Arial" panose="020B0604020202020204" pitchFamily="34" charset="0"/>
              <a:buChar char="•"/>
            </a:pPr>
            <a:r>
              <a:rPr lang="en-GB" u="sng" dirty="0" smtClean="0">
                <a:hlinkClick r:id="rId11"/>
              </a:rPr>
              <a:t>https</a:t>
            </a:r>
            <a:r>
              <a:rPr lang="en-GB" u="sng" dirty="0">
                <a:hlinkClick r:id="rId11"/>
              </a:rPr>
              <a:t>://</a:t>
            </a:r>
            <a:r>
              <a:rPr lang="en-GB" u="sng" dirty="0" smtClean="0">
                <a:hlinkClick r:id="rId11"/>
              </a:rPr>
              <a:t>triangulations.files.wordpress.com/2014/09/history_of_english4.png</a:t>
            </a:r>
            <a:endParaRPr lang="pl-PL" u="sng" dirty="0" smtClean="0"/>
          </a:p>
          <a:p>
            <a:pPr marL="342900" indent="-342900">
              <a:buFont typeface="Arial" panose="020B0604020202020204" pitchFamily="34" charset="0"/>
              <a:buChar char="•"/>
            </a:pPr>
            <a:r>
              <a:rPr lang="en-GB" u="sng" dirty="0" smtClean="0">
                <a:hlinkClick r:id="rId12"/>
              </a:rPr>
              <a:t>http</a:t>
            </a:r>
            <a:r>
              <a:rPr lang="en-GB" u="sng" dirty="0">
                <a:hlinkClick r:id="rId12"/>
              </a:rPr>
              <a:t>://</a:t>
            </a:r>
            <a:r>
              <a:rPr lang="en-GB" u="sng" dirty="0" smtClean="0">
                <a:hlinkClick r:id="rId12"/>
              </a:rPr>
              <a:t>www.arrantpedantry.com/2014/12/01/celtic-and-the-history-of-the-english-language/</a:t>
            </a:r>
            <a:endParaRPr lang="pl-PL" u="sng" dirty="0" smtClean="0"/>
          </a:p>
          <a:p>
            <a:pPr marL="342900" indent="-342900">
              <a:buFont typeface="Arial" panose="020B0604020202020204" pitchFamily="34" charset="0"/>
              <a:buChar char="•"/>
            </a:pPr>
            <a:r>
              <a:rPr lang="en-GB" u="sng" dirty="0" smtClean="0">
                <a:hlinkClick r:id="rId13"/>
              </a:rPr>
              <a:t>https</a:t>
            </a:r>
            <a:r>
              <a:rPr lang="en-GB" u="sng" dirty="0">
                <a:hlinkClick r:id="rId13"/>
              </a:rPr>
              <a:t>://en.wikipedia.org/wiki/Polish_Language_Council</a:t>
            </a:r>
            <a:endParaRPr lang="pl-PL" dirty="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2597539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507831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does not always happen in Polish, for example the international words </a:t>
            </a:r>
            <a:r>
              <a:rPr lang="en-GB" dirty="0" smtClean="0">
                <a:solidFill>
                  <a:srgbClr val="FF0000"/>
                </a:solidFill>
                <a:latin typeface="Arial" panose="020B0604020202020204" pitchFamily="34" charset="0"/>
                <a:cs typeface="Arial" panose="020B0604020202020204" pitchFamily="34" charset="0"/>
              </a:rPr>
              <a:t>origami</a:t>
            </a:r>
            <a:r>
              <a:rPr lang="en-GB" dirty="0" smtClean="0">
                <a:latin typeface="Arial" panose="020B0604020202020204" pitchFamily="34" charset="0"/>
                <a:cs typeface="Arial" panose="020B0604020202020204" pitchFamily="34" charset="0"/>
              </a:rPr>
              <a:t>, </a:t>
            </a:r>
            <a:r>
              <a:rPr lang="en-GB" dirty="0" smtClean="0">
                <a:solidFill>
                  <a:srgbClr val="FF0000"/>
                </a:solidFill>
                <a:latin typeface="Arial" panose="020B0604020202020204" pitchFamily="34" charset="0"/>
                <a:cs typeface="Arial" panose="020B0604020202020204" pitchFamily="34" charset="0"/>
              </a:rPr>
              <a:t>spaghetti</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a:t>
            </a:r>
            <a:r>
              <a:rPr lang="en-GB" dirty="0" smtClean="0">
                <a:solidFill>
                  <a:srgbClr val="FF0000"/>
                </a:solidFill>
                <a:latin typeface="Arial" panose="020B0604020202020204" pitchFamily="34" charset="0"/>
                <a:cs typeface="Arial" panose="020B0604020202020204" pitchFamily="34" charset="0"/>
              </a:rPr>
              <a:t>zeitgeist</a:t>
            </a:r>
            <a:r>
              <a:rPr lang="en-GB" dirty="0" smtClean="0">
                <a:latin typeface="Arial" panose="020B0604020202020204" pitchFamily="34" charset="0"/>
                <a:cs typeface="Arial" panose="020B0604020202020204" pitchFamily="34" charset="0"/>
              </a:rPr>
              <a:t> are </a:t>
            </a:r>
            <a:r>
              <a:rPr lang="en-GB" dirty="0">
                <a:latin typeface="Arial" panose="020B0604020202020204" pitchFamily="34" charset="0"/>
                <a:cs typeface="Arial" panose="020B0604020202020204" pitchFamily="34" charset="0"/>
              </a:rPr>
              <a:t>spelled the same in both Polish and English. More English words are being added to Polish without changes to spelling, e.g. </a:t>
            </a:r>
            <a:r>
              <a:rPr lang="en-GB" dirty="0" smtClean="0">
                <a:solidFill>
                  <a:srgbClr val="FF0000"/>
                </a:solidFill>
                <a:latin typeface="Arial" panose="020B0604020202020204" pitchFamily="34" charset="0"/>
                <a:cs typeface="Arial" panose="020B0604020202020204" pitchFamily="34" charset="0"/>
              </a:rPr>
              <a:t>sale</a:t>
            </a:r>
            <a:r>
              <a:rPr lang="en-GB" dirty="0" smtClean="0">
                <a:latin typeface="Arial" panose="020B0604020202020204" pitchFamily="34" charset="0"/>
                <a:cs typeface="Arial" panose="020B0604020202020204" pitchFamily="34" charset="0"/>
              </a:rPr>
              <a:t> and </a:t>
            </a:r>
            <a:r>
              <a:rPr lang="en-GB" dirty="0" smtClean="0">
                <a:solidFill>
                  <a:srgbClr val="FF0000"/>
                </a:solidFill>
                <a:latin typeface="Arial" panose="020B0604020202020204" pitchFamily="34" charset="0"/>
                <a:cs typeface="Arial" panose="020B0604020202020204" pitchFamily="34" charset="0"/>
              </a:rPr>
              <a:t>weekend</a:t>
            </a:r>
            <a:r>
              <a:rPr lang="en-GB" dirty="0" smtClean="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much to the chagrin of some Polish </a:t>
            </a:r>
            <a:r>
              <a:rPr lang="en-GB" dirty="0" smtClean="0">
                <a:latin typeface="Arial" panose="020B0604020202020204" pitchFamily="34" charset="0"/>
                <a:cs typeface="Arial" panose="020B0604020202020204" pitchFamily="34" charset="0"/>
              </a:rPr>
              <a:t>people</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As an advanced user of English, I find it difficult to spell some of the words in our list and need to spell them out in my head as I write, e.g. </a:t>
            </a:r>
            <a:r>
              <a:rPr lang="pl-PL" dirty="0" err="1" smtClean="0">
                <a:solidFill>
                  <a:srgbClr val="FF0000"/>
                </a:solidFill>
                <a:latin typeface="Arial" panose="020B0604020202020204" pitchFamily="34" charset="0"/>
                <a:cs typeface="Arial" panose="020B0604020202020204" pitchFamily="34" charset="0"/>
              </a:rPr>
              <a:t>lieutenant</a:t>
            </a:r>
            <a:r>
              <a:rPr lang="pl-PL"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What</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hope</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is</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there</a:t>
            </a:r>
            <a:r>
              <a:rPr lang="pl-PL" i="1" dirty="0" smtClean="0">
                <a:latin typeface="Arial" panose="020B0604020202020204" pitchFamily="34" charset="0"/>
                <a:cs typeface="Arial" panose="020B0604020202020204" pitchFamily="34" charset="0"/>
              </a:rPr>
              <a:t> for </a:t>
            </a:r>
            <a:r>
              <a:rPr lang="pl-PL" i="1" dirty="0" err="1" smtClean="0">
                <a:latin typeface="Arial" panose="020B0604020202020204" pitchFamily="34" charset="0"/>
                <a:cs typeface="Arial" panose="020B0604020202020204" pitchFamily="34" charset="0"/>
              </a:rPr>
              <a:t>other</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learners</a:t>
            </a:r>
            <a:r>
              <a:rPr lang="pl-PL" i="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Most </a:t>
            </a:r>
            <a:r>
              <a:rPr lang="pl-PL" dirty="0" err="1" smtClean="0">
                <a:latin typeface="Arial" panose="020B0604020202020204" pitchFamily="34" charset="0"/>
                <a:cs typeface="Arial" panose="020B0604020202020204" pitchFamily="34" charset="0"/>
              </a:rPr>
              <a:t>widely-spoken</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languages</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have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academies</a:t>
            </a:r>
            <a:r>
              <a:rPr lang="pl-PL" dirty="0" smtClean="0">
                <a:latin typeface="Arial" panose="020B0604020202020204" pitchFamily="34" charset="0"/>
                <a:cs typeface="Arial" panose="020B0604020202020204" pitchFamily="34" charset="0"/>
              </a:rPr>
              <a:t> to </a:t>
            </a:r>
            <a:r>
              <a:rPr lang="pl-PL" dirty="0" err="1" smtClean="0">
                <a:latin typeface="Arial" panose="020B0604020202020204" pitchFamily="34" charset="0"/>
                <a:cs typeface="Arial" panose="020B0604020202020204" pitchFamily="34" charset="0"/>
              </a:rPr>
              <a:t>regulate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language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including</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grammar</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spelling</a:t>
            </a:r>
            <a:r>
              <a:rPr lang="pl-PL" dirty="0" smtClean="0">
                <a:latin typeface="Arial" panose="020B0604020202020204" pitchFamily="34" charset="0"/>
                <a:cs typeface="Arial" panose="020B0604020202020204" pitchFamily="34" charset="0"/>
              </a:rPr>
              <a:t>, and </a:t>
            </a:r>
            <a:r>
              <a:rPr lang="pl-PL" dirty="0" err="1" smtClean="0">
                <a:latin typeface="Arial" panose="020B0604020202020204" pitchFamily="34" charset="0"/>
                <a:cs typeface="Arial" panose="020B0604020202020204" pitchFamily="34" charset="0"/>
              </a:rPr>
              <a:t>usage</a:t>
            </a:r>
            <a:r>
              <a:rPr lang="pl-PL" dirty="0" smtClean="0">
                <a:latin typeface="Arial" panose="020B0604020202020204" pitchFamily="34" charset="0"/>
                <a:cs typeface="Arial" panose="020B0604020202020204" pitchFamily="34" charset="0"/>
              </a:rPr>
              <a:t>. For example, </a:t>
            </a:r>
            <a:r>
              <a:rPr lang="pl-PL" b="1" dirty="0" smtClean="0">
                <a:latin typeface="Arial" panose="020B0604020202020204" pitchFamily="34" charset="0"/>
                <a:cs typeface="Arial" panose="020B0604020202020204" pitchFamily="34" charset="0"/>
              </a:rPr>
              <a:t>Académie Française </a:t>
            </a:r>
            <a:r>
              <a:rPr lang="pl-PL" dirty="0" smtClean="0">
                <a:latin typeface="Arial" panose="020B0604020202020204" pitchFamily="34" charset="0"/>
                <a:cs typeface="Arial" panose="020B0604020202020204" pitchFamily="34" charset="0"/>
              </a:rPr>
              <a:t>(est. 1635) in France, </a:t>
            </a:r>
            <a:r>
              <a:rPr lang="pl-PL" b="1" dirty="0" smtClean="0">
                <a:latin typeface="Arial" panose="020B0604020202020204" pitchFamily="34" charset="0"/>
                <a:cs typeface="Arial" panose="020B0604020202020204" pitchFamily="34" charset="0"/>
              </a:rPr>
              <a:t>Real Academia Española </a:t>
            </a:r>
            <a:r>
              <a:rPr lang="pl-PL" dirty="0" smtClean="0">
                <a:latin typeface="Arial" panose="020B0604020202020204" pitchFamily="34" charset="0"/>
                <a:cs typeface="Arial" panose="020B0604020202020204" pitchFamily="34" charset="0"/>
              </a:rPr>
              <a:t>(est. 1713) in </a:t>
            </a:r>
            <a:r>
              <a:rPr lang="pl-PL" dirty="0" err="1" smtClean="0">
                <a:latin typeface="Arial" panose="020B0604020202020204" pitchFamily="34" charset="0"/>
                <a:cs typeface="Arial" panose="020B0604020202020204" pitchFamily="34" charset="0"/>
              </a:rPr>
              <a:t>Spain</a:t>
            </a:r>
            <a:r>
              <a:rPr lang="pl-PL" dirty="0" smtClean="0">
                <a:latin typeface="Arial" panose="020B0604020202020204" pitchFamily="34" charset="0"/>
                <a:cs typeface="Arial" panose="020B0604020202020204" pitchFamily="34" charset="0"/>
              </a:rPr>
              <a:t>, and </a:t>
            </a:r>
            <a:r>
              <a:rPr lang="pl-PL" b="1" dirty="0" smtClean="0">
                <a:latin typeface="Arial" panose="020B0604020202020204" pitchFamily="34" charset="0"/>
                <a:cs typeface="Arial" panose="020B0604020202020204" pitchFamily="34" charset="0"/>
              </a:rPr>
              <a:t>Rada Języka Polskiego </a:t>
            </a:r>
            <a:r>
              <a:rPr lang="pl-PL" dirty="0" smtClean="0">
                <a:latin typeface="Arial" panose="020B0604020202020204" pitchFamily="34" charset="0"/>
                <a:cs typeface="Arial" panose="020B0604020202020204" pitchFamily="34" charset="0"/>
              </a:rPr>
              <a:t>(the </a:t>
            </a:r>
            <a:r>
              <a:rPr lang="pl-PL" dirty="0" err="1" smtClean="0">
                <a:latin typeface="Arial" panose="020B0604020202020204" pitchFamily="34" charset="0"/>
                <a:cs typeface="Arial" panose="020B0604020202020204" pitchFamily="34" charset="0"/>
              </a:rPr>
              <a:t>Polish</a:t>
            </a:r>
            <a:r>
              <a:rPr lang="pl-PL" dirty="0" smtClean="0">
                <a:latin typeface="Arial" panose="020B0604020202020204" pitchFamily="34" charset="0"/>
                <a:cs typeface="Arial" panose="020B0604020202020204" pitchFamily="34" charset="0"/>
              </a:rPr>
              <a:t> Language </a:t>
            </a:r>
            <a:r>
              <a:rPr lang="pl-PL" dirty="0" err="1" smtClean="0">
                <a:latin typeface="Arial" panose="020B0604020202020204" pitchFamily="34" charset="0"/>
                <a:cs typeface="Arial" panose="020B0604020202020204" pitchFamily="34" charset="0"/>
              </a:rPr>
              <a:t>Council</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est</a:t>
            </a:r>
            <a:r>
              <a:rPr lang="pl-PL" dirty="0" smtClean="0">
                <a:latin typeface="Arial" panose="020B0604020202020204" pitchFamily="34" charset="0"/>
                <a:cs typeface="Arial" panose="020B0604020202020204" pitchFamily="34" charset="0"/>
              </a:rPr>
              <a:t>. 1996)</a:t>
            </a:r>
          </a:p>
          <a:p>
            <a:pPr marL="285750" indent="-285750">
              <a:buFont typeface="Arial" panose="020B0604020202020204" pitchFamily="34" charset="0"/>
              <a:buChar char="•"/>
            </a:pP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err="1" smtClean="0">
                <a:latin typeface="Arial" panose="020B0604020202020204" pitchFamily="34" charset="0"/>
                <a:cs typeface="Arial" panose="020B0604020202020204" pitchFamily="34" charset="0"/>
              </a:rPr>
              <a:t>Despite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many</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attempts</a:t>
            </a:r>
            <a:r>
              <a:rPr lang="pl-PL" dirty="0" smtClean="0">
                <a:latin typeface="Arial" panose="020B0604020202020204" pitchFamily="34" charset="0"/>
                <a:cs typeface="Arial" panose="020B0604020202020204" pitchFamily="34" charset="0"/>
              </a:rPr>
              <a:t> to set </a:t>
            </a:r>
            <a:r>
              <a:rPr lang="pl-PL" dirty="0" err="1" smtClean="0">
                <a:latin typeface="Arial" panose="020B0604020202020204" pitchFamily="34" charset="0"/>
                <a:cs typeface="Arial" panose="020B0604020202020204" pitchFamily="34" charset="0"/>
              </a:rPr>
              <a:t>up</a:t>
            </a:r>
            <a:r>
              <a:rPr lang="pl-PL" dirty="0" smtClean="0">
                <a:latin typeface="Arial" panose="020B0604020202020204" pitchFamily="34" charset="0"/>
                <a:cs typeface="Arial" panose="020B0604020202020204" pitchFamily="34" charset="0"/>
              </a:rPr>
              <a:t> a </a:t>
            </a:r>
            <a:r>
              <a:rPr lang="pl-PL" dirty="0" err="1" smtClean="0">
                <a:latin typeface="Arial" panose="020B0604020202020204" pitchFamily="34" charset="0"/>
                <a:cs typeface="Arial" panose="020B0604020202020204" pitchFamily="34" charset="0"/>
              </a:rPr>
              <a:t>similar</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organisation</a:t>
            </a:r>
            <a:r>
              <a:rPr lang="pl-PL" dirty="0" smtClean="0">
                <a:latin typeface="Arial" panose="020B0604020202020204" pitchFamily="34" charset="0"/>
                <a:cs typeface="Arial" panose="020B0604020202020204" pitchFamily="34" charset="0"/>
              </a:rPr>
              <a:t> for English, </a:t>
            </a:r>
            <a:r>
              <a:rPr lang="pl-PL" dirty="0" err="1" smtClean="0">
                <a:latin typeface="Arial" panose="020B0604020202020204" pitchFamily="34" charset="0"/>
                <a:cs typeface="Arial" panose="020B0604020202020204" pitchFamily="34" charset="0"/>
              </a:rPr>
              <a:t>there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isn’t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an</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Academy</a:t>
            </a:r>
            <a:r>
              <a:rPr lang="pl-PL" dirty="0" smtClean="0">
                <a:latin typeface="Arial" panose="020B0604020202020204" pitchFamily="34" charset="0"/>
                <a:cs typeface="Arial" panose="020B0604020202020204" pitchFamily="34" charset="0"/>
              </a:rPr>
              <a:t> for English. Why not?</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Somebody cares about Polish, and French, and Spanish, and many other languages. So…</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w</a:t>
            </a:r>
            <a:r>
              <a:rPr lang="en-GB" b="1" dirty="0" smtClean="0">
                <a:latin typeface="Arial" panose="020B0604020202020204" pitchFamily="34" charset="0"/>
                <a:cs typeface="Arial" panose="020B0604020202020204" pitchFamily="34" charset="0"/>
              </a:rPr>
              <a:t>hy doesn’t anybody care about the English language?</a:t>
            </a:r>
            <a:endParaRPr lang="pl-PL" b="1" dirty="0" smtClean="0">
              <a:latin typeface="Arial" panose="020B0604020202020204" pitchFamily="34" charset="0"/>
              <a:cs typeface="Arial" panose="020B0604020202020204" pitchFamily="34" charset="0"/>
            </a:endParaRPr>
          </a:p>
        </p:txBody>
      </p:sp>
      <p:sp>
        <p:nvSpPr>
          <p:cNvPr id="7"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1105252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get: The Académie Française, based in this building, has taken the radical step of starting to list English words it wants banned from use on its own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1543519"/>
            <a:ext cx="4457700" cy="2971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5110" y="4757003"/>
            <a:ext cx="9552230" cy="276999"/>
          </a:xfrm>
          <a:prstGeom prst="rect">
            <a:avLst/>
          </a:prstGeom>
          <a:noFill/>
        </p:spPr>
        <p:txBody>
          <a:bodyPr wrap="none" rtlCol="0">
            <a:spAutoFit/>
          </a:bodyPr>
          <a:lstStyle/>
          <a:p>
            <a:r>
              <a:rPr lang="en-GB" sz="1200" dirty="0">
                <a:hlinkClick r:id="rId3"/>
              </a:rPr>
              <a:t>https://aggslanguage.wordpress.com/2011/10/13/fight-against-franglais-french-language-website-creates-list-of-english-words-it-wants-to-ban</a:t>
            </a:r>
            <a:r>
              <a:rPr lang="en-GB" sz="1200" dirty="0" smtClean="0">
                <a:hlinkClick r:id="rId3"/>
              </a:rPr>
              <a:t>/</a:t>
            </a:r>
            <a:r>
              <a:rPr lang="en-GB" sz="1200" dirty="0" smtClean="0"/>
              <a:t> </a:t>
            </a:r>
            <a:endParaRPr lang="en-GB" sz="1200" dirty="0"/>
          </a:p>
        </p:txBody>
      </p:sp>
      <p:sp>
        <p:nvSpPr>
          <p:cNvPr id="5" name="pole tekstowe 5"/>
          <p:cNvSpPr txBox="1"/>
          <p:nvPr/>
        </p:nvSpPr>
        <p:spPr>
          <a:xfrm>
            <a:off x="3101662" y="1054509"/>
            <a:ext cx="5988676" cy="400110"/>
          </a:xfrm>
          <a:prstGeom prst="rect">
            <a:avLst/>
          </a:prstGeom>
          <a:noFill/>
        </p:spPr>
        <p:txBody>
          <a:bodyPr wrap="square" rtlCol="0">
            <a:spAutoFit/>
          </a:bodyPr>
          <a:lstStyle/>
          <a:p>
            <a:pPr algn="ctr"/>
            <a:r>
              <a:rPr lang="pl-PL" sz="2000" dirty="0">
                <a:latin typeface="Arial" panose="020B0604020202020204" pitchFamily="34" charset="0"/>
                <a:cs typeface="Arial" panose="020B0604020202020204" pitchFamily="34" charset="0"/>
              </a:rPr>
              <a:t>Académie Française </a:t>
            </a:r>
            <a:r>
              <a:rPr lang="en-GB" sz="2000" dirty="0" smtClean="0">
                <a:latin typeface="Arial" panose="020B0604020202020204" pitchFamily="34" charset="0"/>
                <a:cs typeface="Arial" panose="020B0604020202020204" pitchFamily="34" charset="0"/>
              </a:rPr>
              <a:t>in Paris</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01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pl-PL" sz="2000" dirty="0">
                <a:latin typeface="Arial" panose="020B0604020202020204" pitchFamily="34" charset="0"/>
                <a:cs typeface="Arial" panose="020B0604020202020204" pitchFamily="34" charset="0"/>
              </a:rPr>
              <a:t>Rada Języka Polskiego </a:t>
            </a:r>
            <a:r>
              <a:rPr lang="pl-PL" sz="2000" dirty="0" smtClean="0">
                <a:latin typeface="Arial" panose="020B0604020202020204" pitchFamily="34" charset="0"/>
                <a:cs typeface="Arial" panose="020B0604020202020204" pitchFamily="34" charset="0"/>
              </a:rPr>
              <a:t>(Polish </a:t>
            </a:r>
            <a:r>
              <a:rPr lang="pl-PL" sz="2000" dirty="0">
                <a:latin typeface="Arial" panose="020B0604020202020204" pitchFamily="34" charset="0"/>
                <a:cs typeface="Arial" panose="020B0604020202020204" pitchFamily="34" charset="0"/>
              </a:rPr>
              <a:t>Language Council)</a:t>
            </a: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2050" name="Picture 2" descr="C:\Users\Matt\Desktop\rada_jezyka_polskie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4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80056" y="1036589"/>
            <a:ext cx="10431887" cy="5078313"/>
          </a:xfrm>
          <a:prstGeom prst="rect">
            <a:avLst/>
          </a:prstGeom>
          <a:noFill/>
        </p:spPr>
        <p:txBody>
          <a:bodyPr wrap="square" rtlCol="0">
            <a:spAutoFit/>
          </a:bodyPr>
          <a:lstStyle/>
          <a:p>
            <a:pPr algn="ctr"/>
            <a:r>
              <a:rPr lang="pl-PL" i="1" dirty="0" err="1" smtClean="0">
                <a:latin typeface="Arial" panose="020B0604020202020204" pitchFamily="34" charset="0"/>
                <a:cs typeface="Arial" panose="020B0604020202020204" pitchFamily="34" charset="0"/>
              </a:rPr>
              <a:t>Instead</a:t>
            </a:r>
            <a:r>
              <a:rPr lang="pl-PL" i="1" dirty="0" smtClean="0">
                <a:latin typeface="Arial" panose="020B0604020202020204" pitchFamily="34" charset="0"/>
                <a:cs typeface="Arial" panose="020B0604020202020204" pitchFamily="34" charset="0"/>
              </a:rPr>
              <a:t> of </a:t>
            </a:r>
            <a:r>
              <a:rPr lang="pl-PL" i="1" dirty="0" err="1" smtClean="0">
                <a:latin typeface="Arial" panose="020B0604020202020204" pitchFamily="34" charset="0"/>
                <a:cs typeface="Arial" panose="020B0604020202020204" pitchFamily="34" charset="0"/>
              </a:rPr>
              <a:t>an</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Academy</a:t>
            </a:r>
            <a:r>
              <a:rPr lang="pl-PL" i="1" dirty="0" smtClean="0">
                <a:latin typeface="Arial" panose="020B0604020202020204" pitchFamily="34" charset="0"/>
                <a:cs typeface="Arial" panose="020B0604020202020204" pitchFamily="34" charset="0"/>
              </a:rPr>
              <a:t> we </a:t>
            </a:r>
            <a:r>
              <a:rPr lang="pl-PL" i="1" dirty="0" err="1" smtClean="0">
                <a:latin typeface="Arial" panose="020B0604020202020204" pitchFamily="34" charset="0"/>
                <a:cs typeface="Arial" panose="020B0604020202020204" pitchFamily="34" charset="0"/>
              </a:rPr>
              <a:t>have</a:t>
            </a:r>
            <a:r>
              <a:rPr lang="pl-PL" i="1" dirty="0" smtClean="0">
                <a:latin typeface="Arial" panose="020B0604020202020204" pitchFamily="34" charset="0"/>
                <a:cs typeface="Arial" panose="020B0604020202020204" pitchFamily="34" charset="0"/>
              </a:rPr>
              <a:t> a </a:t>
            </a:r>
            <a:r>
              <a:rPr lang="pl-PL" i="1" dirty="0" err="1" smtClean="0">
                <a:latin typeface="Arial" panose="020B0604020202020204" pitchFamily="34" charset="0"/>
                <a:cs typeface="Arial" panose="020B0604020202020204" pitchFamily="34" charset="0"/>
              </a:rPr>
              <a:t>number</a:t>
            </a:r>
            <a:r>
              <a:rPr lang="pl-PL" i="1" dirty="0" smtClean="0">
                <a:latin typeface="Arial" panose="020B0604020202020204" pitchFamily="34" charset="0"/>
                <a:cs typeface="Arial" panose="020B0604020202020204" pitchFamily="34" charset="0"/>
              </a:rPr>
              <a:t> of </a:t>
            </a:r>
            <a:r>
              <a:rPr lang="pl-PL" i="1" dirty="0" err="1" smtClean="0">
                <a:latin typeface="Arial" panose="020B0604020202020204" pitchFamily="34" charset="0"/>
                <a:cs typeface="Arial" panose="020B0604020202020204" pitchFamily="34" charset="0"/>
              </a:rPr>
              <a:t>self-appointed</a:t>
            </a:r>
            <a:r>
              <a:rPr lang="pl-PL" i="1" dirty="0" smtClean="0">
                <a:latin typeface="Arial" panose="020B0604020202020204" pitchFamily="34" charset="0"/>
                <a:cs typeface="Arial" panose="020B0604020202020204" pitchFamily="34" charset="0"/>
              </a:rPr>
              <a:t> </a:t>
            </a:r>
            <a:r>
              <a:rPr lang="pl-PL" i="1" dirty="0" err="1" smtClean="0">
                <a:latin typeface="Arial" panose="020B0604020202020204" pitchFamily="34" charset="0"/>
                <a:cs typeface="Arial" panose="020B0604020202020204" pitchFamily="34" charset="0"/>
              </a:rPr>
              <a:t>gatekeepers</a:t>
            </a:r>
            <a:r>
              <a:rPr lang="pl-PL" i="1" dirty="0" smtClean="0">
                <a:latin typeface="Arial" panose="020B0604020202020204" pitchFamily="34" charset="0"/>
                <a:cs typeface="Arial" panose="020B0604020202020204" pitchFamily="34" charset="0"/>
              </a:rPr>
              <a:t> to the English </a:t>
            </a:r>
            <a:r>
              <a:rPr lang="pl-PL" i="1" dirty="0" err="1" smtClean="0">
                <a:latin typeface="Arial" panose="020B0604020202020204" pitchFamily="34" charset="0"/>
                <a:cs typeface="Arial" panose="020B0604020202020204" pitchFamily="34" charset="0"/>
              </a:rPr>
              <a:t>language</a:t>
            </a:r>
            <a:r>
              <a:rPr lang="pl-PL" i="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pl-PL"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Dictionaries from august bodies, e.g. </a:t>
            </a:r>
            <a:r>
              <a:rPr lang="en-GB" b="1" dirty="0">
                <a:latin typeface="Arial" panose="020B0604020202020204" pitchFamily="34" charset="0"/>
                <a:cs typeface="Arial" panose="020B0604020202020204" pitchFamily="34" charset="0"/>
              </a:rPr>
              <a:t>Oxford English Dictionary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f.e</a:t>
            </a:r>
            <a:r>
              <a:rPr lang="en-GB" dirty="0">
                <a:latin typeface="Arial" panose="020B0604020202020204" pitchFamily="34" charset="0"/>
                <a:cs typeface="Arial" panose="020B0604020202020204" pitchFamily="34" charset="0"/>
              </a:rPr>
              <a:t>. 1884)</a:t>
            </a:r>
            <a:r>
              <a:rPr lang="pl-PL"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 would put forth the OED editors as a sort of Academy who observes and records actual use, and this is far more useful than anything with governing </a:t>
            </a:r>
            <a:r>
              <a:rPr lang="en-GB" dirty="0" smtClean="0">
                <a:latin typeface="Arial" panose="020B0604020202020204" pitchFamily="34" charset="0"/>
                <a:cs typeface="Arial" panose="020B0604020202020204" pitchFamily="34" charset="0"/>
              </a:rPr>
              <a:t>power</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dirty="0" smtClean="0">
                <a:latin typeface="Arial" panose="020B0604020202020204" pitchFamily="34" charset="0"/>
                <a:cs typeface="Arial" panose="020B0604020202020204" pitchFamily="34" charset="0"/>
              </a:rPr>
              <a:t>S</a:t>
            </a:r>
            <a:r>
              <a:rPr lang="en-GB" dirty="0" err="1" smtClean="0">
                <a:latin typeface="Arial" panose="020B0604020202020204" pitchFamily="34" charset="0"/>
                <a:cs typeface="Arial" panose="020B0604020202020204" pitchFamily="34" charset="0"/>
              </a:rPr>
              <a:t>tyle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guides from august bodies, e.g. </a:t>
            </a:r>
            <a:r>
              <a:rPr lang="en-GB" b="1" dirty="0">
                <a:latin typeface="Arial" panose="020B0604020202020204" pitchFamily="34" charset="0"/>
                <a:cs typeface="Arial" panose="020B0604020202020204" pitchFamily="34" charset="0"/>
              </a:rPr>
              <a:t>Oxford University </a:t>
            </a:r>
            <a:r>
              <a:rPr lang="en-GB" dirty="0">
                <a:latin typeface="Arial" panose="020B0604020202020204" pitchFamily="34" charset="0"/>
                <a:cs typeface="Arial" panose="020B0604020202020204" pitchFamily="34" charset="0"/>
              </a:rPr>
              <a:t>(est. c. 1096), </a:t>
            </a:r>
            <a:r>
              <a:rPr lang="en-GB" b="1" dirty="0">
                <a:latin typeface="Arial" panose="020B0604020202020204" pitchFamily="34" charset="0"/>
                <a:cs typeface="Arial" panose="020B0604020202020204" pitchFamily="34" charset="0"/>
              </a:rPr>
              <a:t>Cambridge University </a:t>
            </a:r>
            <a:r>
              <a:rPr lang="en-GB" dirty="0">
                <a:latin typeface="Arial" panose="020B0604020202020204" pitchFamily="34" charset="0"/>
                <a:cs typeface="Arial" panose="020B0604020202020204" pitchFamily="34" charset="0"/>
              </a:rPr>
              <a:t>(est. c. 1209) and </a:t>
            </a:r>
            <a:r>
              <a:rPr lang="en-GB" b="1" dirty="0">
                <a:latin typeface="Arial" panose="020B0604020202020204" pitchFamily="34" charset="0"/>
                <a:cs typeface="Arial" panose="020B0604020202020204" pitchFamily="34" charset="0"/>
              </a:rPr>
              <a:t>The Guardian </a:t>
            </a:r>
            <a:r>
              <a:rPr lang="en-GB" dirty="0">
                <a:latin typeface="Arial" panose="020B0604020202020204" pitchFamily="34" charset="0"/>
                <a:cs typeface="Arial" panose="020B0604020202020204" pitchFamily="34" charset="0"/>
              </a:rPr>
              <a:t>(est. 1821), </a:t>
            </a:r>
            <a:r>
              <a:rPr lang="en-GB" b="1" dirty="0">
                <a:latin typeface="Arial" panose="020B0604020202020204" pitchFamily="34" charset="0"/>
                <a:cs typeface="Arial" panose="020B0604020202020204" pitchFamily="34" charset="0"/>
              </a:rPr>
              <a:t>t</a:t>
            </a:r>
            <a:r>
              <a:rPr lang="en-GB" b="1" dirty="0" smtClean="0">
                <a:latin typeface="Arial" panose="020B0604020202020204" pitchFamily="34" charset="0"/>
                <a:cs typeface="Arial" panose="020B0604020202020204" pitchFamily="34" charset="0"/>
              </a:rPr>
              <a:t>he </a:t>
            </a:r>
            <a:r>
              <a:rPr lang="en-GB" b="1" dirty="0">
                <a:latin typeface="Arial" panose="020B0604020202020204" pitchFamily="34" charset="0"/>
                <a:cs typeface="Arial" panose="020B0604020202020204" pitchFamily="34" charset="0"/>
              </a:rPr>
              <a:t>BBC </a:t>
            </a:r>
            <a:r>
              <a:rPr lang="en-GB" dirty="0">
                <a:latin typeface="Arial" panose="020B0604020202020204" pitchFamily="34" charset="0"/>
                <a:cs typeface="Arial" panose="020B0604020202020204" pitchFamily="34" charset="0"/>
              </a:rPr>
              <a:t>(est. 1922), etc</a:t>
            </a:r>
            <a:r>
              <a:rPr lang="en-GB"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See</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also</a:t>
            </a:r>
            <a:r>
              <a:rPr lang="pl-PL"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H </a:t>
            </a:r>
            <a:r>
              <a:rPr lang="en-GB" b="1" dirty="0">
                <a:latin typeface="Arial" panose="020B0604020202020204" pitchFamily="34" charset="0"/>
                <a:cs typeface="Arial" panose="020B0604020202020204" pitchFamily="34" charset="0"/>
              </a:rPr>
              <a:t>W Fowler’s Modern English Usage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(1926</a:t>
            </a:r>
            <a:r>
              <a:rPr lang="en-GB" dirty="0">
                <a:latin typeface="Arial" panose="020B0604020202020204" pitchFamily="34" charset="0"/>
                <a:cs typeface="Arial" panose="020B0604020202020204" pitchFamily="34" charset="0"/>
              </a:rPr>
              <a:t>) and Sir Ernest Gower’s </a:t>
            </a:r>
            <a:r>
              <a:rPr lang="en-GB" b="1" dirty="0">
                <a:latin typeface="Arial" panose="020B0604020202020204" pitchFamily="34" charset="0"/>
                <a:cs typeface="Arial" panose="020B0604020202020204" pitchFamily="34" charset="0"/>
              </a:rPr>
              <a:t>Plain Words: A Guide to the Use of English</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(1948)</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Course </a:t>
            </a:r>
            <a:r>
              <a:rPr lang="en-GB" dirty="0">
                <a:latin typeface="Arial" panose="020B0604020202020204" pitchFamily="34" charset="0"/>
                <a:cs typeface="Arial" panose="020B0604020202020204" pitchFamily="34" charset="0"/>
              </a:rPr>
              <a:t>book and examination writers and </a:t>
            </a:r>
            <a:r>
              <a:rPr lang="en-GB" dirty="0" smtClean="0">
                <a:latin typeface="Arial" panose="020B0604020202020204" pitchFamily="34" charset="0"/>
                <a:cs typeface="Arial" panose="020B0604020202020204" pitchFamily="34" charset="0"/>
              </a:rPr>
              <a:t>publishers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The Grammar Police’ and ‘Grammar </a:t>
            </a:r>
            <a:r>
              <a:rPr lang="en-GB" dirty="0" err="1" smtClean="0">
                <a:latin typeface="Arial" panose="020B0604020202020204" pitchFamily="34" charset="0"/>
                <a:cs typeface="Arial" panose="020B0604020202020204" pitchFamily="34" charset="0"/>
              </a:rPr>
              <a:t>Naz</a:t>
            </a:r>
            <a:r>
              <a:rPr lang="pl-PL" dirty="0" smtClean="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s</a:t>
            </a:r>
            <a:r>
              <a:rPr lang="en-GB" dirty="0">
                <a:latin typeface="Arial" panose="020B0604020202020204" pitchFamily="34" charset="0"/>
                <a:cs typeface="Arial" panose="020B0604020202020204" pitchFamily="34" charset="0"/>
              </a:rPr>
              <a:t>’, e.g. on Twitter and correcting signs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Eminent </a:t>
            </a:r>
            <a:r>
              <a:rPr lang="en-GB" dirty="0">
                <a:latin typeface="Arial" panose="020B0604020202020204" pitchFamily="34" charset="0"/>
                <a:cs typeface="Arial" panose="020B0604020202020204" pitchFamily="34" charset="0"/>
              </a:rPr>
              <a:t>influential individuals like </a:t>
            </a:r>
            <a:r>
              <a:rPr lang="en-GB" b="1" dirty="0" smtClean="0">
                <a:latin typeface="Arial" panose="020B0604020202020204" pitchFamily="34" charset="0"/>
                <a:cs typeface="Arial" panose="020B0604020202020204" pitchFamily="34" charset="0"/>
              </a:rPr>
              <a:t>David Crystal</a:t>
            </a:r>
            <a:r>
              <a:rPr lang="en-GB"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Melvyn Bragg</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Stephen Fry</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Bill Bryson</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etc.</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Plain </a:t>
            </a:r>
            <a:r>
              <a:rPr lang="en-GB" b="1" dirty="0">
                <a:latin typeface="Arial" panose="020B0604020202020204" pitchFamily="34" charset="0"/>
                <a:cs typeface="Arial" panose="020B0604020202020204" pitchFamily="34" charset="0"/>
              </a:rPr>
              <a:t>English Campaign</a:t>
            </a:r>
            <a:r>
              <a:rPr lang="en-GB" dirty="0">
                <a:latin typeface="Arial" panose="020B0604020202020204" pitchFamily="34" charset="0"/>
                <a:cs typeface="Arial" panose="020B0604020202020204" pitchFamily="34" charset="0"/>
              </a:rPr>
              <a:t> (1979</a:t>
            </a:r>
            <a:r>
              <a:rPr lang="en-GB" dirty="0" smtClean="0">
                <a:latin typeface="Arial" panose="020B0604020202020204" pitchFamily="34" charset="0"/>
                <a:cs typeface="Arial" panose="020B0604020202020204" pitchFamily="34" charset="0"/>
              </a:rPr>
              <a:t>) and </a:t>
            </a:r>
            <a:r>
              <a:rPr lang="en-GB" b="1" dirty="0" smtClean="0">
                <a:latin typeface="Arial" panose="020B0604020202020204" pitchFamily="34" charset="0"/>
                <a:cs typeface="Arial" panose="020B0604020202020204" pitchFamily="34" charset="0"/>
              </a:rPr>
              <a:t>IATEFL</a:t>
            </a:r>
            <a:r>
              <a:rPr lang="en-GB" dirty="0" smtClean="0">
                <a:latin typeface="Arial" panose="020B0604020202020204" pitchFamily="34" charset="0"/>
                <a:cs typeface="Arial" panose="020B0604020202020204" pitchFamily="34" charset="0"/>
              </a:rPr>
              <a:t> (1967)</a:t>
            </a:r>
            <a:endParaRPr lang="en-GB" dirty="0">
              <a:latin typeface="Arial" panose="020B0604020202020204" pitchFamily="34" charset="0"/>
              <a:cs typeface="Arial" panose="020B0604020202020204" pitchFamily="34" charset="0"/>
            </a:endParaRPr>
          </a:p>
        </p:txBody>
      </p:sp>
      <p:sp>
        <p:nvSpPr>
          <p:cNvPr id="8"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Tree>
    <p:extLst>
      <p:ext uri="{BB962C8B-B14F-4D97-AF65-F5344CB8AC3E}">
        <p14:creationId xmlns:p14="http://schemas.microsoft.com/office/powerpoint/2010/main" val="32134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The Oxford English Dictionary</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3074" name="Picture 2" descr="C:\Users\Matt\Desktop\O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2" y="1577975"/>
            <a:ext cx="36480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tt\Desktop\OE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086" y="2590800"/>
            <a:ext cx="6115826"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1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101662" y="351034"/>
            <a:ext cx="5988676" cy="369332"/>
          </a:xfrm>
          <a:prstGeom prst="rect">
            <a:avLst/>
          </a:prstGeom>
          <a:noFill/>
        </p:spPr>
        <p:txBody>
          <a:bodyPr wrap="square" rtlCol="0">
            <a:spAutoFit/>
          </a:bodyPr>
          <a:lstStyle/>
          <a:p>
            <a:pPr algn="ctr"/>
            <a:r>
              <a:rPr lang="pl-PL" dirty="0" err="1" smtClean="0">
                <a:latin typeface="Comic Neue Angular" pitchFamily="2" charset="0"/>
                <a:cs typeface="Arial" panose="020B0604020202020204" pitchFamily="34" charset="0"/>
              </a:rPr>
              <a:t>Why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doesn’t</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anybody</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care</a:t>
            </a:r>
            <a:r>
              <a:rPr lang="pl-PL" dirty="0" smtClean="0">
                <a:latin typeface="Comic Neue Angular" pitchFamily="2" charset="0"/>
                <a:cs typeface="Arial" panose="020B0604020202020204" pitchFamily="34" charset="0"/>
              </a:rPr>
              <a:t> </a:t>
            </a:r>
            <a:r>
              <a:rPr lang="pl-PL" dirty="0" err="1" smtClean="0">
                <a:latin typeface="Comic Neue Angular" pitchFamily="2" charset="0"/>
                <a:cs typeface="Arial" panose="020B0604020202020204" pitchFamily="34" charset="0"/>
              </a:rPr>
              <a:t>about</a:t>
            </a:r>
            <a:r>
              <a:rPr lang="pl-PL" dirty="0" smtClean="0">
                <a:latin typeface="Comic Neue Angular" pitchFamily="2" charset="0"/>
                <a:cs typeface="Arial" panose="020B0604020202020204" pitchFamily="34" charset="0"/>
              </a:rPr>
              <a:t> the English </a:t>
            </a:r>
            <a:r>
              <a:rPr lang="pl-PL" dirty="0" err="1" smtClean="0">
                <a:latin typeface="Comic Neue Angular" pitchFamily="2" charset="0"/>
                <a:cs typeface="Arial" panose="020B0604020202020204" pitchFamily="34" charset="0"/>
              </a:rPr>
              <a:t>language</a:t>
            </a:r>
            <a:r>
              <a:rPr lang="pl-PL" dirty="0" smtClean="0">
                <a:latin typeface="Comic Neue Angular" pitchFamily="2" charset="0"/>
                <a:cs typeface="Arial" panose="020B0604020202020204" pitchFamily="34" charset="0"/>
              </a:rPr>
              <a:t>?</a:t>
            </a:r>
            <a:endParaRPr lang="pl-PL" dirty="0">
              <a:latin typeface="Comic Neue Angular" pitchFamily="2" charset="0"/>
              <a:cs typeface="Arial" panose="020B0604020202020204" pitchFamily="34" charset="0"/>
            </a:endParaRPr>
          </a:p>
        </p:txBody>
      </p:sp>
      <p:sp>
        <p:nvSpPr>
          <p:cNvPr id="6" name="pole tekstowe 5"/>
          <p:cNvSpPr txBox="1"/>
          <p:nvPr/>
        </p:nvSpPr>
        <p:spPr>
          <a:xfrm>
            <a:off x="3101662" y="1054509"/>
            <a:ext cx="5988676"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The Oxford English Dictionary</a:t>
            </a:r>
            <a:endParaRPr lang="pl-PL" sz="2000" dirty="0">
              <a:latin typeface="Arial" panose="020B0604020202020204" pitchFamily="34" charset="0"/>
              <a:cs typeface="Arial" panose="020B0604020202020204" pitchFamily="34" charset="0"/>
            </a:endParaRPr>
          </a:p>
        </p:txBody>
      </p:sp>
      <p:sp>
        <p:nvSpPr>
          <p:cNvPr id="8" name="pole tekstowe 3"/>
          <p:cNvSpPr txBox="1"/>
          <p:nvPr/>
        </p:nvSpPr>
        <p:spPr>
          <a:xfrm>
            <a:off x="3101662" y="5993037"/>
            <a:ext cx="5988676" cy="400110"/>
          </a:xfrm>
          <a:prstGeom prst="rect">
            <a:avLst/>
          </a:prstGeom>
          <a:noFill/>
        </p:spPr>
        <p:txBody>
          <a:bodyPr wrap="square" rtlCol="0">
            <a:spAutoFit/>
          </a:bodyPr>
          <a:lstStyle/>
          <a:p>
            <a:pPr algn="ctr"/>
            <a:r>
              <a:rPr lang="pl-PL" sz="2000" dirty="0" smtClean="0">
                <a:latin typeface="Comic Neue Angular" pitchFamily="2" charset="0"/>
                <a:cs typeface="Arial" panose="020B0604020202020204" pitchFamily="34" charset="0"/>
              </a:rPr>
              <a:t>www.PurlandTraining.com</a:t>
            </a:r>
            <a:endParaRPr lang="pl-PL" sz="2000" dirty="0">
              <a:latin typeface="Comic Neue Angular" pitchFamily="2" charset="0"/>
              <a:cs typeface="Arial" panose="020B0604020202020204" pitchFamily="34" charset="0"/>
            </a:endParaRPr>
          </a:p>
        </p:txBody>
      </p:sp>
      <p:pic>
        <p:nvPicPr>
          <p:cNvPr id="4098" name="Picture 2" descr="C:\Users\Matt\Desktop\O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992" y="1562006"/>
            <a:ext cx="6958013" cy="416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9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351</TotalTime>
  <Words>2601</Words>
  <Application>Microsoft Office PowerPoint</Application>
  <PresentationFormat>Custom</PresentationFormat>
  <Paragraphs>308</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Matt Purland</cp:lastModifiedBy>
  <cp:revision>128</cp:revision>
  <dcterms:created xsi:type="dcterms:W3CDTF">2017-11-03T07:11:00Z</dcterms:created>
  <dcterms:modified xsi:type="dcterms:W3CDTF">2017-11-11T14:47:04Z</dcterms:modified>
</cp:coreProperties>
</file>